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2" r:id="rId4"/>
    <p:sldId id="262" r:id="rId5"/>
    <p:sldId id="271" r:id="rId6"/>
    <p:sldId id="261" r:id="rId7"/>
    <p:sldId id="263" r:id="rId8"/>
    <p:sldId id="264" r:id="rId9"/>
    <p:sldId id="265" r:id="rId10"/>
    <p:sldId id="280" r:id="rId11"/>
    <p:sldId id="268" r:id="rId12"/>
    <p:sldId id="274" r:id="rId13"/>
    <p:sldId id="270" r:id="rId14"/>
    <p:sldId id="283" r:id="rId15"/>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779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8" autoAdjust="0"/>
    <p:restoredTop sz="94660"/>
  </p:normalViewPr>
  <p:slideViewPr>
    <p:cSldViewPr>
      <p:cViewPr varScale="1">
        <p:scale>
          <a:sx n="81" d="100"/>
          <a:sy n="81" d="100"/>
        </p:scale>
        <p:origin x="121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8CB5AF7-CF0D-4F5F-8D3C-A1AADD9F988A}" type="datetimeFigureOut">
              <a:rPr lang="ru-RU" smtClean="0"/>
              <a:pPr/>
              <a:t>14.10.2022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2356A9-6E91-4DF0-BEA3-F3EB9942670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5000" r="-1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B5AF7-CF0D-4F5F-8D3C-A1AADD9F988A}" type="datetimeFigureOut">
              <a:rPr lang="ru-RU" smtClean="0"/>
              <a:pPr/>
              <a:t>14.10.2022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356A9-6E91-4DF0-BEA3-F3EB9942670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428596" y="2285993"/>
            <a:ext cx="821537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a:ln>
                  <a:noFill/>
                </a:ln>
                <a:solidFill>
                  <a:srgbClr val="0000FF"/>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Основные направления  подготовки к  самостоятельной</a:t>
            </a:r>
            <a:r>
              <a:rPr kumimoji="0" lang="ru-RU" sz="2800" b="1" i="0" u="none" strike="noStrike" cap="none" normalizeH="0" dirty="0">
                <a:ln>
                  <a:noFill/>
                </a:ln>
                <a:solidFill>
                  <a:srgbClr val="0000FF"/>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жизни   детей  из семей находящихся  в  трудной  жизненной ситуации  .</a:t>
            </a:r>
            <a:endParaRPr kumimoji="0" lang="ru-RU" sz="2800" b="1" i="0" u="none" strike="noStrike" cap="none" normalizeH="0" baseline="0" dirty="0">
              <a:ln>
                <a:noFill/>
              </a:ln>
              <a:solidFill>
                <a:srgbClr val="0000FF"/>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algn="ctr"/>
            <a:r>
              <a:rPr lang="ru-RU" sz="2800" b="1"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ru-RU" sz="2800" b="1"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2022 г. </a:t>
            </a:r>
            <a:endParaRPr kumimoji="0" lang="ru-RU" sz="2800" b="0" i="0" u="none" strike="noStrike" cap="none" normalizeH="0" baseline="0" dirty="0">
              <a:ln>
                <a:noFill/>
              </a:ln>
              <a:solidFill>
                <a:srgbClr val="0000FF"/>
              </a:solidFill>
              <a:effectLst>
                <a:outerShdw blurRad="38100" dist="38100" dir="2700000" algn="tl">
                  <a:srgbClr val="000000">
                    <a:alpha val="43137"/>
                  </a:srgbClr>
                </a:outerShdw>
              </a:effectLst>
              <a:latin typeface="Arial" pitchFamily="34" charset="0"/>
              <a:cs typeface="Arial" pitchFamily="34" charset="0"/>
            </a:endParaRPr>
          </a:p>
        </p:txBody>
      </p:sp>
      <p:sp>
        <p:nvSpPr>
          <p:cNvPr id="10" name="Прямоугольник 9"/>
          <p:cNvSpPr/>
          <p:nvPr/>
        </p:nvSpPr>
        <p:spPr>
          <a:xfrm>
            <a:off x="1928794" y="500042"/>
            <a:ext cx="7000924" cy="1384995"/>
          </a:xfrm>
          <a:prstGeom prst="rect">
            <a:avLst/>
          </a:prstGeom>
        </p:spPr>
        <p:txBody>
          <a:bodyPr wrap="square">
            <a:spAutoFit/>
          </a:bodyPr>
          <a:lstStyle/>
          <a:p>
            <a:pPr algn="ctr"/>
            <a:r>
              <a:rPr lang="ru-RU" sz="2800" b="1" dirty="0">
                <a:solidFill>
                  <a:srgbClr val="0000FF"/>
                </a:solidFill>
                <a:effectLst>
                  <a:outerShdw blurRad="38100" dist="38100" dir="2700000" algn="tl">
                    <a:srgbClr val="000000">
                      <a:alpha val="43137"/>
                    </a:srgbClr>
                  </a:outerShdw>
                </a:effectLst>
                <a:latin typeface="Times New Roman"/>
                <a:ea typeface="Times New Roman"/>
              </a:rPr>
              <a:t>ОГКУСО  «Центр социальной  помощи  семье и детям  </a:t>
            </a:r>
          </a:p>
          <a:p>
            <a:pPr algn="ctr"/>
            <a:r>
              <a:rPr lang="ru-RU" sz="2800" b="1" dirty="0" err="1">
                <a:solidFill>
                  <a:srgbClr val="0000FF"/>
                </a:solidFill>
                <a:effectLst>
                  <a:outerShdw blurRad="38100" dist="38100" dir="2700000" algn="tl">
                    <a:srgbClr val="000000">
                      <a:alpha val="43137"/>
                    </a:srgbClr>
                  </a:outerShdw>
                </a:effectLst>
                <a:latin typeface="Times New Roman"/>
                <a:ea typeface="Times New Roman"/>
              </a:rPr>
              <a:t>Казачинско</a:t>
            </a:r>
            <a:r>
              <a:rPr lang="ru-RU" sz="2800" b="1" dirty="0">
                <a:solidFill>
                  <a:srgbClr val="0000FF"/>
                </a:solidFill>
                <a:effectLst>
                  <a:outerShdw blurRad="38100" dist="38100" dir="2700000" algn="tl">
                    <a:srgbClr val="000000">
                      <a:alpha val="43137"/>
                    </a:srgbClr>
                  </a:outerShdw>
                </a:effectLst>
                <a:latin typeface="Times New Roman"/>
                <a:ea typeface="Times New Roman"/>
              </a:rPr>
              <a:t> - Ленского района»</a:t>
            </a:r>
            <a:endParaRPr lang="ru-RU" sz="2800" b="1" dirty="0">
              <a:solidFill>
                <a:srgbClr val="0000FF"/>
              </a:solidFill>
              <a:effectLst>
                <a:outerShdw blurRad="38100" dist="38100" dir="2700000" algn="tl">
                  <a:srgbClr val="000000">
                    <a:alpha val="43137"/>
                  </a:srgbClr>
                </a:outerShdw>
              </a:effectLst>
            </a:endParaRPr>
          </a:p>
        </p:txBody>
      </p:sp>
      <p:pic>
        <p:nvPicPr>
          <p:cNvPr id="3074" name="Picture 2" descr="C:\Users\User\Documents\Регистр\для работы над сайтом\Логотип\11,1.png"/>
          <p:cNvPicPr>
            <a:picLocks noChangeAspect="1" noChangeArrowheads="1"/>
          </p:cNvPicPr>
          <p:nvPr/>
        </p:nvPicPr>
        <p:blipFill>
          <a:blip r:embed="rId2" cstate="print"/>
          <a:srcRect/>
          <a:stretch>
            <a:fillRect/>
          </a:stretch>
        </p:blipFill>
        <p:spPr bwMode="auto">
          <a:xfrm>
            <a:off x="0" y="0"/>
            <a:ext cx="2400009" cy="2285992"/>
          </a:xfrm>
          <a:prstGeom prst="rect">
            <a:avLst/>
          </a:prstGeom>
          <a:noFill/>
        </p:spPr>
      </p:pic>
      <p:pic>
        <p:nvPicPr>
          <p:cNvPr id="5" name="Picture 2" descr="https://econom.novreg.ru/tinybrowser/fulls/images/news/2018/02/10.jpg"/>
          <p:cNvPicPr>
            <a:picLocks noChangeAspect="1" noChangeArrowheads="1"/>
          </p:cNvPicPr>
          <p:nvPr/>
        </p:nvPicPr>
        <p:blipFill>
          <a:blip r:embed="rId3"/>
          <a:srcRect/>
          <a:stretch>
            <a:fillRect/>
          </a:stretch>
        </p:blipFill>
        <p:spPr bwMode="auto">
          <a:xfrm>
            <a:off x="5643570" y="4143380"/>
            <a:ext cx="2928958" cy="2302058"/>
          </a:xfrm>
          <a:prstGeom prst="rect">
            <a:avLst/>
          </a:prstGeom>
          <a:noFill/>
        </p:spPr>
      </p:pic>
      <p:pic>
        <p:nvPicPr>
          <p:cNvPr id="3" name="Рисунок 2">
            <a:extLst>
              <a:ext uri="{FF2B5EF4-FFF2-40B4-BE49-F238E27FC236}">
                <a16:creationId xmlns:a16="http://schemas.microsoft.com/office/drawing/2014/main" id="{13BDC7EB-CC4A-464C-A531-9B855B788B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152" y="4412836"/>
            <a:ext cx="3511283" cy="2246769"/>
          </a:xfrm>
          <a:prstGeom prst="rect">
            <a:avLst/>
          </a:prstGeom>
        </p:spPr>
      </p:pic>
    </p:spTree>
  </p:cSld>
  <p:clrMapOvr>
    <a:masterClrMapping/>
  </p:clrMapOvr>
  <p:transition>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714396"/>
          </a:xfrm>
        </p:spPr>
        <p:txBody>
          <a:bodyPr>
            <a:normAutofit/>
          </a:bodyPr>
          <a:lstStyle/>
          <a:p>
            <a:r>
              <a:rPr lang="ru-RU" sz="2800" b="1" dirty="0">
                <a:solidFill>
                  <a:srgbClr val="0000FF"/>
                </a:solidFill>
                <a:latin typeface="Times New Roman" pitchFamily="18" charset="0"/>
                <a:cs typeface="Times New Roman" pitchFamily="18" charset="0"/>
              </a:rPr>
              <a:t>«Здоровье».</a:t>
            </a:r>
            <a:endParaRPr lang="ru-RU" sz="2800" dirty="0">
              <a:solidFill>
                <a:srgbClr val="0000FF"/>
              </a:solidFill>
              <a:latin typeface="Times New Roman" pitchFamily="18" charset="0"/>
              <a:cs typeface="Times New Roman" pitchFamily="18" charset="0"/>
            </a:endParaRPr>
          </a:p>
        </p:txBody>
      </p:sp>
      <p:sp>
        <p:nvSpPr>
          <p:cNvPr id="9" name="Прямоугольник 8"/>
          <p:cNvSpPr/>
          <p:nvPr/>
        </p:nvSpPr>
        <p:spPr>
          <a:xfrm>
            <a:off x="357158" y="1928802"/>
            <a:ext cx="8358246" cy="4247317"/>
          </a:xfrm>
          <a:prstGeom prst="rect">
            <a:avLst/>
          </a:prstGeom>
        </p:spPr>
        <p:txBody>
          <a:bodyPr wrap="square">
            <a:spAutoFit/>
          </a:bodyPr>
          <a:lstStyle/>
          <a:p>
            <a:pPr lvl="0" algn="just" fontAlgn="base">
              <a:spcBef>
                <a:spcPct val="0"/>
              </a:spcBef>
              <a:spcAft>
                <a:spcPct val="0"/>
              </a:spcAft>
            </a:pPr>
            <a:r>
              <a:rPr lang="ru-RU" dirty="0">
                <a:solidFill>
                  <a:srgbClr val="0000FF"/>
                </a:solidFill>
                <a:latin typeface="Times New Roman" pitchFamily="18" charset="0"/>
                <a:ea typeface="Times New Roman" pitchFamily="18" charset="0"/>
                <a:cs typeface="Times New Roman" pitchFamily="18" charset="0"/>
              </a:rPr>
              <a:t>Формирование  знаний у несовершеннолетних о здоровье, здоровом образе жизни. Формирование ценностного отношения к себе, своему здоровью  и здоровью  своих близких. Закрепление знаний о порядке предоставления  медицинских услуг.  Умение  оказать  элементарную первую медицинскую помощь.</a:t>
            </a:r>
          </a:p>
          <a:p>
            <a:pPr lvl="0" algn="just" eaLnBrk="0" fontAlgn="base" hangingPunct="0">
              <a:spcBef>
                <a:spcPct val="0"/>
              </a:spcBef>
              <a:spcAft>
                <a:spcPct val="0"/>
              </a:spcAft>
            </a:pPr>
            <a:r>
              <a:rPr lang="ru-RU" b="1" u="sng" dirty="0">
                <a:solidFill>
                  <a:srgbClr val="0000FF"/>
                </a:solidFill>
                <a:latin typeface="Times New Roman" pitchFamily="18" charset="0"/>
                <a:ea typeface="Times New Roman" pitchFamily="18" charset="0"/>
                <a:cs typeface="Times New Roman" pitchFamily="18" charset="0"/>
              </a:rPr>
              <a:t>Предполагаемый результат, дети  должны знать: </a:t>
            </a:r>
            <a:endParaRPr lang="ru-RU" dirty="0">
              <a:solidFill>
                <a:srgbClr val="0000FF"/>
              </a:solidFill>
              <a:latin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Calibri" pitchFamily="34" charset="0"/>
                <a:cs typeface="Times New Roman" pitchFamily="18" charset="0"/>
              </a:rPr>
              <a:t>1.  Основные принципы   здорового образа жизни.</a:t>
            </a:r>
            <a:endParaRPr lang="ru-RU" dirty="0">
              <a:solidFill>
                <a:srgbClr val="0000FF"/>
              </a:solidFill>
              <a:latin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Calibri" pitchFamily="34" charset="0"/>
                <a:cs typeface="Times New Roman" pitchFamily="18" charset="0"/>
              </a:rPr>
              <a:t>2.  Признаки заболеваний и их последствия.</a:t>
            </a:r>
            <a:endParaRPr lang="ru-RU" dirty="0">
              <a:solidFill>
                <a:srgbClr val="0000FF"/>
              </a:solidFill>
              <a:latin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Calibri" pitchFamily="34" charset="0"/>
                <a:cs typeface="Times New Roman" pitchFamily="18" charset="0"/>
              </a:rPr>
              <a:t>3.  Порядок   обращения за медицинской помощью.</a:t>
            </a:r>
            <a:endParaRPr lang="ru-RU" dirty="0">
              <a:solidFill>
                <a:srgbClr val="0000FF"/>
              </a:solidFill>
              <a:latin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Calibri" pitchFamily="34" charset="0"/>
                <a:cs typeface="Times New Roman" pitchFamily="18" charset="0"/>
              </a:rPr>
              <a:t>4.   Основы народной медицины.  </a:t>
            </a:r>
            <a:endParaRPr lang="ru-RU" dirty="0">
              <a:solidFill>
                <a:srgbClr val="0000FF"/>
              </a:solidFill>
              <a:latin typeface="Times New Roman" pitchFamily="18" charset="0"/>
              <a:cs typeface="Times New Roman" pitchFamily="18" charset="0"/>
            </a:endParaRPr>
          </a:p>
          <a:p>
            <a:pPr lvl="0" algn="just" eaLnBrk="0" fontAlgn="base" hangingPunct="0">
              <a:spcBef>
                <a:spcPct val="0"/>
              </a:spcBef>
              <a:spcAft>
                <a:spcPct val="0"/>
              </a:spcAft>
            </a:pPr>
            <a:r>
              <a:rPr lang="ru-RU" b="1" u="sng" dirty="0">
                <a:solidFill>
                  <a:srgbClr val="0000FF"/>
                </a:solidFill>
                <a:latin typeface="Times New Roman" pitchFamily="18" charset="0"/>
                <a:ea typeface="Calibri" pitchFamily="34" charset="0"/>
                <a:cs typeface="Times New Roman" pitchFamily="18" charset="0"/>
              </a:rPr>
              <a:t> Должны уметь:</a:t>
            </a:r>
            <a:endParaRPr lang="ru-RU" dirty="0">
              <a:solidFill>
                <a:srgbClr val="0000FF"/>
              </a:solidFill>
              <a:latin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Calibri" pitchFamily="34" charset="0"/>
                <a:cs typeface="Times New Roman" pitchFamily="18" charset="0"/>
              </a:rPr>
              <a:t>1.  Распознавать признаки тех или иных заболеваний.</a:t>
            </a:r>
            <a:endParaRPr lang="ru-RU" dirty="0">
              <a:solidFill>
                <a:srgbClr val="0000FF"/>
              </a:solidFill>
              <a:latin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Calibri" pitchFamily="34" charset="0"/>
                <a:cs typeface="Times New Roman" pitchFamily="18" charset="0"/>
              </a:rPr>
              <a:t>2. Самостоятельно обратиться   за медицинской  помощью. </a:t>
            </a:r>
            <a:endParaRPr lang="ru-RU" dirty="0">
              <a:solidFill>
                <a:srgbClr val="0000FF"/>
              </a:solidFill>
              <a:latin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Calibri" pitchFamily="34" charset="0"/>
                <a:cs typeface="Times New Roman" pitchFamily="18" charset="0"/>
              </a:rPr>
              <a:t>3. Оказать первую медицинскую помощь. </a:t>
            </a:r>
            <a:endParaRPr lang="ru-RU" dirty="0">
              <a:solidFill>
                <a:srgbClr val="0000FF"/>
              </a:solidFill>
              <a:latin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Calibri" pitchFamily="34" charset="0"/>
                <a:cs typeface="Times New Roman" pitchFamily="18" charset="0"/>
              </a:rPr>
              <a:t> 4. Осознанно относится к своему здоровью.  </a:t>
            </a:r>
            <a:endParaRPr lang="ru-RU" dirty="0">
              <a:solidFill>
                <a:srgbClr val="0000FF"/>
              </a:solidFill>
              <a:latin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Times New Roman" pitchFamily="18" charset="0"/>
                <a:cs typeface="Times New Roman" pitchFamily="18" charset="0"/>
              </a:rPr>
              <a:t> 5. Иметь устойчивую позицию против вредных привычек.</a:t>
            </a:r>
            <a:endParaRPr lang="ru-RU"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39709140"/>
      </p:ext>
    </p:extLst>
  </p:cSld>
  <p:clrMapOvr>
    <a:masterClrMapping/>
  </p:clrMapOvr>
  <p:transition>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a:spLocks noGrp="1"/>
          </p:cNvSpPr>
          <p:nvPr>
            <p:ph idx="1"/>
          </p:nvPr>
        </p:nvSpPr>
        <p:spPr>
          <a:xfrm>
            <a:off x="357158" y="285728"/>
            <a:ext cx="8643998" cy="5240343"/>
          </a:xfrm>
        </p:spPr>
        <p:txBody>
          <a:bodyPr>
            <a:noAutofit/>
          </a:bodyPr>
          <a:lstStyle/>
          <a:p>
            <a:pPr>
              <a:buNone/>
            </a:pPr>
            <a:r>
              <a:rPr lang="ru-RU" sz="2000" b="1" dirty="0">
                <a:solidFill>
                  <a:srgbClr val="0000FF"/>
                </a:solidFill>
                <a:latin typeface="Times New Roman" pitchFamily="18" charset="0"/>
                <a:cs typeface="Times New Roman" pitchFamily="18" charset="0"/>
              </a:rPr>
              <a:t>«Взаимодействие с различными социальными инфраструктурами».</a:t>
            </a:r>
          </a:p>
          <a:p>
            <a:pPr>
              <a:buNone/>
            </a:pPr>
            <a:endParaRPr lang="ru-RU" sz="2000" b="1" i="1" dirty="0">
              <a:solidFill>
                <a:srgbClr val="0000FF"/>
              </a:solidFill>
              <a:latin typeface="Times New Roman" pitchFamily="18" charset="0"/>
              <a:cs typeface="Times New Roman" pitchFamily="18" charset="0"/>
            </a:endParaRPr>
          </a:p>
          <a:p>
            <a:pPr>
              <a:buNone/>
            </a:pPr>
            <a:r>
              <a:rPr lang="ru-RU" sz="2000" dirty="0">
                <a:solidFill>
                  <a:srgbClr val="0000FF"/>
                </a:solidFill>
                <a:latin typeface="Times New Roman" pitchFamily="18" charset="0"/>
                <a:cs typeface="Times New Roman" pitchFamily="18" charset="0"/>
              </a:rPr>
              <a:t>Формирование  умения  взаимодействовать с учреждениями инфраструктуры а именно, обращаться  за  медицинскими, образовательными , социальными, транспортными и пр. услугами. </a:t>
            </a:r>
          </a:p>
          <a:p>
            <a:pPr>
              <a:buNone/>
            </a:pPr>
            <a:r>
              <a:rPr lang="ru-RU" sz="2000" b="1" u="sng" dirty="0">
                <a:solidFill>
                  <a:srgbClr val="0000FF"/>
                </a:solidFill>
                <a:latin typeface="Times New Roman" pitchFamily="18" charset="0"/>
                <a:cs typeface="Times New Roman" pitchFamily="18" charset="0"/>
              </a:rPr>
              <a:t>Предполагаемый результат, </a:t>
            </a:r>
            <a:r>
              <a:rPr lang="ru-RU" sz="2000" b="1" u="sng" dirty="0" err="1">
                <a:solidFill>
                  <a:srgbClr val="0000FF"/>
                </a:solidFill>
                <a:latin typeface="Times New Roman" pitchFamily="18" charset="0"/>
                <a:cs typeface="Times New Roman" pitchFamily="18" charset="0"/>
              </a:rPr>
              <a:t>несовершеннолнитние</a:t>
            </a:r>
            <a:r>
              <a:rPr lang="ru-RU" sz="2000" b="1" u="sng" dirty="0">
                <a:solidFill>
                  <a:srgbClr val="0000FF"/>
                </a:solidFill>
                <a:latin typeface="Times New Roman" pitchFamily="18" charset="0"/>
                <a:cs typeface="Times New Roman" pitchFamily="18" charset="0"/>
              </a:rPr>
              <a:t>  должны знать: </a:t>
            </a:r>
            <a:endParaRPr lang="ru-RU" sz="2000" dirty="0">
              <a:solidFill>
                <a:srgbClr val="0000FF"/>
              </a:solidFill>
              <a:latin typeface="Times New Roman" pitchFamily="18" charset="0"/>
              <a:cs typeface="Times New Roman" pitchFamily="18" charset="0"/>
            </a:endParaRPr>
          </a:p>
          <a:p>
            <a:pPr>
              <a:buNone/>
            </a:pPr>
            <a:r>
              <a:rPr lang="ru-RU" sz="2000" dirty="0">
                <a:solidFill>
                  <a:srgbClr val="0000FF"/>
                </a:solidFill>
                <a:latin typeface="Times New Roman" pitchFamily="18" charset="0"/>
                <a:cs typeface="Times New Roman" pitchFamily="18" charset="0"/>
              </a:rPr>
              <a:t>1.   Основные понятия  инфраструктуры,  какие учреждения находятся на  территории  </a:t>
            </a:r>
            <a:r>
              <a:rPr lang="ru-RU" sz="2000" dirty="0" err="1">
                <a:solidFill>
                  <a:srgbClr val="0000FF"/>
                </a:solidFill>
                <a:latin typeface="Times New Roman" pitchFamily="18" charset="0"/>
                <a:cs typeface="Times New Roman" pitchFamily="18" charset="0"/>
              </a:rPr>
              <a:t>Казачинско</a:t>
            </a:r>
            <a:r>
              <a:rPr lang="ru-RU" sz="2000" dirty="0">
                <a:solidFill>
                  <a:srgbClr val="0000FF"/>
                </a:solidFill>
                <a:latin typeface="Times New Roman" pitchFamily="18" charset="0"/>
                <a:cs typeface="Times New Roman" pitchFamily="18" charset="0"/>
              </a:rPr>
              <a:t> - Ленского района и их  функции;</a:t>
            </a:r>
          </a:p>
          <a:p>
            <a:pPr>
              <a:buNone/>
            </a:pPr>
            <a:r>
              <a:rPr lang="ru-RU" sz="2000" dirty="0">
                <a:solidFill>
                  <a:srgbClr val="0000FF"/>
                </a:solidFill>
                <a:latin typeface="Times New Roman" pitchFamily="18" charset="0"/>
                <a:cs typeface="Times New Roman" pitchFamily="18" charset="0"/>
              </a:rPr>
              <a:t>2.  Порядок обращения в различные  учреждения в соответствии с их  назначением;</a:t>
            </a:r>
          </a:p>
          <a:p>
            <a:pPr>
              <a:buNone/>
            </a:pPr>
            <a:r>
              <a:rPr lang="ru-RU" sz="2000" b="1" u="sng" dirty="0">
                <a:solidFill>
                  <a:srgbClr val="0000FF"/>
                </a:solidFill>
                <a:latin typeface="Times New Roman" pitchFamily="18" charset="0"/>
                <a:cs typeface="Times New Roman" pitchFamily="18" charset="0"/>
              </a:rPr>
              <a:t>Должны уметь:</a:t>
            </a:r>
            <a:endParaRPr lang="ru-RU" sz="2000" dirty="0">
              <a:solidFill>
                <a:srgbClr val="0000FF"/>
              </a:solidFill>
              <a:latin typeface="Times New Roman" pitchFamily="18" charset="0"/>
              <a:cs typeface="Times New Roman" pitchFamily="18" charset="0"/>
            </a:endParaRPr>
          </a:p>
          <a:p>
            <a:pPr>
              <a:buNone/>
            </a:pPr>
            <a:r>
              <a:rPr lang="ru-RU" sz="2000" dirty="0">
                <a:solidFill>
                  <a:srgbClr val="0000FF"/>
                </a:solidFill>
                <a:latin typeface="Times New Roman" pitchFamily="18" charset="0"/>
                <a:cs typeface="Times New Roman" pitchFamily="18" charset="0"/>
              </a:rPr>
              <a:t>1.  Обращаться за помощью самостоятельно в соответствии с порядком;</a:t>
            </a:r>
          </a:p>
          <a:p>
            <a:pPr>
              <a:buNone/>
            </a:pPr>
            <a:r>
              <a:rPr lang="ru-RU" sz="2000" dirty="0">
                <a:solidFill>
                  <a:srgbClr val="0000FF"/>
                </a:solidFill>
                <a:latin typeface="Times New Roman" pitchFamily="18" charset="0"/>
                <a:cs typeface="Times New Roman" pitchFamily="18" charset="0"/>
              </a:rPr>
              <a:t>  2. Могут воспользоваться  услугами социальных служб, финансовых организаций и других социальных институтов.  Самостоятельно определять  маршрут .</a:t>
            </a:r>
          </a:p>
          <a:p>
            <a:pPr>
              <a:buNone/>
            </a:pPr>
            <a:r>
              <a:rPr lang="ru-RU" sz="2000" b="1"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pPr lvl="0" algn="ctr">
              <a:buNone/>
            </a:pPr>
            <a:endParaRPr lang="ru-RU" sz="2000" b="1" dirty="0">
              <a:solidFill>
                <a:srgbClr val="0000FF"/>
              </a:solidFill>
              <a:latin typeface="Times New Roman" pitchFamily="18" charset="0"/>
              <a:cs typeface="Times New Roman" pitchFamily="18" charset="0"/>
            </a:endParaRPr>
          </a:p>
          <a:p>
            <a:pPr lvl="0" algn="ctr">
              <a:buNone/>
            </a:pPr>
            <a:endParaRPr lang="ru-RU" sz="2400" b="1" dirty="0">
              <a:solidFill>
                <a:srgbClr val="0000FF"/>
              </a:solidFill>
              <a:latin typeface="Times New Roman" pitchFamily="18" charset="0"/>
              <a:cs typeface="Times New Roman" pitchFamily="18" charset="0"/>
            </a:endParaRPr>
          </a:p>
          <a:p>
            <a:pPr lvl="0" algn="ctr">
              <a:buNone/>
            </a:pPr>
            <a:endParaRPr lang="ru-RU" sz="2400" b="1" dirty="0">
              <a:solidFill>
                <a:srgbClr val="0000FF"/>
              </a:solidFill>
              <a:latin typeface="Times New Roman" pitchFamily="18" charset="0"/>
              <a:cs typeface="Times New Roman" pitchFamily="18" charset="0"/>
            </a:endParaRPr>
          </a:p>
          <a:p>
            <a:pPr lvl="0" algn="ctr">
              <a:buNone/>
            </a:pPr>
            <a:endParaRPr lang="ru-RU" sz="2400" b="1" dirty="0">
              <a:solidFill>
                <a:srgbClr val="0000FF"/>
              </a:solidFill>
              <a:latin typeface="Times New Roman" pitchFamily="18" charset="0"/>
              <a:cs typeface="Times New Roman" pitchFamily="18" charset="0"/>
            </a:endParaRPr>
          </a:p>
          <a:p>
            <a:pPr lvl="0" algn="ctr">
              <a:buNone/>
            </a:pPr>
            <a:endParaRPr lang="ru-RU" sz="2400" b="1" dirty="0">
              <a:solidFill>
                <a:srgbClr val="0000FF"/>
              </a:solidFill>
              <a:latin typeface="Times New Roman" pitchFamily="18" charset="0"/>
              <a:cs typeface="Times New Roman" pitchFamily="18" charset="0"/>
            </a:endParaRPr>
          </a:p>
          <a:p>
            <a:pPr lvl="0" algn="ctr">
              <a:buNone/>
            </a:pPr>
            <a:endParaRPr lang="ru-RU" sz="2400" b="1" dirty="0">
              <a:solidFill>
                <a:srgbClr val="0000FF"/>
              </a:solidFill>
              <a:latin typeface="Times New Roman" pitchFamily="18" charset="0"/>
              <a:cs typeface="Times New Roman" pitchFamily="18" charset="0"/>
            </a:endParaRPr>
          </a:p>
          <a:p>
            <a:pPr lvl="0" algn="ctr">
              <a:buNone/>
            </a:pPr>
            <a:endParaRPr lang="ru-RU" sz="2400" b="1" dirty="0">
              <a:solidFill>
                <a:srgbClr val="0000FF"/>
              </a:solidFill>
              <a:latin typeface="Times New Roman" pitchFamily="18" charset="0"/>
              <a:cs typeface="Times New Roman" pitchFamily="18" charset="0"/>
            </a:endParaRPr>
          </a:p>
          <a:p>
            <a:pPr lvl="0" algn="ctr">
              <a:buNone/>
            </a:pPr>
            <a:endParaRPr lang="ru-RU" sz="2400" b="1" dirty="0">
              <a:solidFill>
                <a:srgbClr val="0000FF"/>
              </a:solidFill>
              <a:latin typeface="Times New Roman" pitchFamily="18" charset="0"/>
              <a:cs typeface="Times New Roman" pitchFamily="18" charset="0"/>
            </a:endParaRPr>
          </a:p>
          <a:p>
            <a:pPr lvl="0" algn="ctr">
              <a:buNone/>
            </a:pPr>
            <a:endParaRPr lang="ru-RU" sz="1200" b="1" dirty="0">
              <a:solidFill>
                <a:srgbClr val="0000FF"/>
              </a:solidFill>
              <a:latin typeface="Times New Roman" pitchFamily="18" charset="0"/>
              <a:cs typeface="Times New Roman" pitchFamily="18" charset="0"/>
            </a:endParaRPr>
          </a:p>
          <a:p>
            <a:pPr lvl="0" algn="ctr">
              <a:buNone/>
            </a:pPr>
            <a:endParaRPr lang="ru-RU" sz="1600" b="1" dirty="0">
              <a:solidFill>
                <a:srgbClr val="0000FF"/>
              </a:solidFill>
              <a:effectLst>
                <a:glow rad="101600">
                  <a:schemeClr val="bg1">
                    <a:alpha val="60000"/>
                  </a:schemeClr>
                </a:glow>
                <a:outerShdw blurRad="38100" dist="38100" dir="2700000" algn="tl">
                  <a:srgbClr val="000000">
                    <a:alpha val="43137"/>
                  </a:srgbClr>
                </a:outerShdw>
              </a:effectLst>
              <a:latin typeface="Times New Roman" pitchFamily="18" charset="0"/>
              <a:cs typeface="Times New Roman" pitchFamily="18" charset="0"/>
            </a:endParaRPr>
          </a:p>
          <a:p>
            <a:pPr algn="ctr"/>
            <a:endParaRPr lang="ru-RU" sz="2400" b="1" dirty="0">
              <a:solidFill>
                <a:srgbClr val="0000FF"/>
              </a:solidFill>
            </a:endParaRPr>
          </a:p>
        </p:txBody>
      </p:sp>
    </p:spTree>
  </p:cSld>
  <p:clrMapOvr>
    <a:masterClrMapping/>
  </p:clrMapOvr>
  <p:transition>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572560" cy="6001643"/>
          </a:xfrm>
          <a:prstGeom prst="rect">
            <a:avLst/>
          </a:prstGeom>
        </p:spPr>
        <p:txBody>
          <a:bodyPr wrap="square">
            <a:spAutoFit/>
          </a:bodyPr>
          <a:lstStyle/>
          <a:p>
            <a:r>
              <a:rPr lang="ru-RU" sz="2400" b="1" dirty="0">
                <a:solidFill>
                  <a:srgbClr val="0000FF"/>
                </a:solidFill>
                <a:latin typeface="Times New Roman" pitchFamily="18" charset="0"/>
                <a:cs typeface="Times New Roman" pitchFamily="18" charset="0"/>
              </a:rPr>
              <a:t>«Выбираем профессию»</a:t>
            </a:r>
            <a:endParaRPr lang="ru-RU" sz="2400" dirty="0">
              <a:solidFill>
                <a:srgbClr val="0000FF"/>
              </a:solidFill>
              <a:latin typeface="Times New Roman" pitchFamily="18" charset="0"/>
              <a:cs typeface="Times New Roman" pitchFamily="18" charset="0"/>
            </a:endParaRPr>
          </a:p>
          <a:p>
            <a:r>
              <a:rPr lang="ru-RU" sz="2400" dirty="0">
                <a:solidFill>
                  <a:srgbClr val="0000FF"/>
                </a:solidFill>
                <a:latin typeface="Times New Roman" pitchFamily="18" charset="0"/>
                <a:cs typeface="Times New Roman" pitchFamily="18" charset="0"/>
              </a:rPr>
              <a:t>формирование  знаний о  профессиях, содействие  в профессиональном  самоопределении. Определение значения трудовой деятельности в жизни человека. Знакомство  с условиями, необходимыми для участия в трудовой деятельности; с понятием социальный пакет  студента.</a:t>
            </a:r>
          </a:p>
          <a:p>
            <a:r>
              <a:rPr lang="ru-RU" sz="2400" b="1" u="sng" dirty="0">
                <a:solidFill>
                  <a:srgbClr val="0000FF"/>
                </a:solidFill>
                <a:latin typeface="Times New Roman" pitchFamily="18" charset="0"/>
                <a:cs typeface="Times New Roman" pitchFamily="18" charset="0"/>
              </a:rPr>
              <a:t>Предполагаемый результат, дети должны знать: </a:t>
            </a:r>
            <a:endParaRPr lang="ru-RU" sz="2400" dirty="0">
              <a:solidFill>
                <a:srgbClr val="0000FF"/>
              </a:solidFill>
              <a:latin typeface="Times New Roman" pitchFamily="18" charset="0"/>
              <a:cs typeface="Times New Roman" pitchFamily="18" charset="0"/>
            </a:endParaRPr>
          </a:p>
          <a:p>
            <a:r>
              <a:rPr lang="ru-RU" sz="2400" dirty="0">
                <a:solidFill>
                  <a:srgbClr val="0000FF"/>
                </a:solidFill>
                <a:latin typeface="Times New Roman" pitchFamily="18" charset="0"/>
                <a:cs typeface="Times New Roman" pitchFamily="18" charset="0"/>
              </a:rPr>
              <a:t>1.   Профессии востребованные на территории района.</a:t>
            </a:r>
          </a:p>
          <a:p>
            <a:r>
              <a:rPr lang="ru-RU" sz="2400" dirty="0">
                <a:solidFill>
                  <a:srgbClr val="0000FF"/>
                </a:solidFill>
                <a:latin typeface="Times New Roman" pitchFamily="18" charset="0"/>
                <a:cs typeface="Times New Roman" pitchFamily="18" charset="0"/>
              </a:rPr>
              <a:t>2.  Порядок поступления в учреждения профессионального образования различного  уровня, правовые аспекты;</a:t>
            </a:r>
          </a:p>
          <a:p>
            <a:r>
              <a:rPr lang="ru-RU" sz="2400" dirty="0">
                <a:solidFill>
                  <a:srgbClr val="0000FF"/>
                </a:solidFill>
                <a:latin typeface="Times New Roman" pitchFamily="18" charset="0"/>
                <a:cs typeface="Times New Roman" pitchFamily="18" charset="0"/>
              </a:rPr>
              <a:t>3.   Порядок постановки на учет в ЦЗН.</a:t>
            </a:r>
          </a:p>
          <a:p>
            <a:r>
              <a:rPr lang="ru-RU" sz="2400" dirty="0">
                <a:solidFill>
                  <a:srgbClr val="FF0000"/>
                </a:solidFill>
                <a:latin typeface="Times New Roman" pitchFamily="18" charset="0"/>
                <a:cs typeface="Times New Roman" pitchFamily="18" charset="0"/>
              </a:rPr>
              <a:t>4.  Свои интересы, способности.</a:t>
            </a:r>
          </a:p>
          <a:p>
            <a:r>
              <a:rPr lang="ru-RU" sz="2400" b="1" u="sng" dirty="0">
                <a:solidFill>
                  <a:srgbClr val="0000FF"/>
                </a:solidFill>
                <a:latin typeface="Times New Roman" pitchFamily="18" charset="0"/>
                <a:cs typeface="Times New Roman" pitchFamily="18" charset="0"/>
              </a:rPr>
              <a:t> Должны уметь:</a:t>
            </a:r>
            <a:endParaRPr lang="ru-RU" sz="2400" dirty="0">
              <a:solidFill>
                <a:srgbClr val="0000FF"/>
              </a:solidFill>
              <a:latin typeface="Times New Roman" pitchFamily="18" charset="0"/>
              <a:cs typeface="Times New Roman" pitchFamily="18" charset="0"/>
            </a:endParaRPr>
          </a:p>
          <a:p>
            <a:pPr lvl="0"/>
            <a:r>
              <a:rPr lang="ru-RU" sz="2400" dirty="0">
                <a:solidFill>
                  <a:srgbClr val="0000FF"/>
                </a:solidFill>
                <a:latin typeface="Times New Roman" pitchFamily="18" charset="0"/>
                <a:cs typeface="Times New Roman" pitchFamily="18" charset="0"/>
              </a:rPr>
              <a:t>Адекватно оценивать свои  профессиональные способности. </a:t>
            </a:r>
          </a:p>
          <a:p>
            <a:pPr lvl="0"/>
            <a:r>
              <a:rPr lang="ru-RU" sz="2400" dirty="0">
                <a:solidFill>
                  <a:srgbClr val="0000FF"/>
                </a:solidFill>
                <a:latin typeface="Times New Roman" pitchFamily="18" charset="0"/>
                <a:cs typeface="Times New Roman" pitchFamily="18" charset="0"/>
              </a:rPr>
              <a:t>Трудиться в коллективе.</a:t>
            </a:r>
          </a:p>
          <a:p>
            <a:pPr lvl="0"/>
            <a:r>
              <a:rPr lang="ru-RU" sz="2400" dirty="0">
                <a:solidFill>
                  <a:srgbClr val="0000FF"/>
                </a:solidFill>
                <a:latin typeface="Times New Roman" pitchFamily="18" charset="0"/>
                <a:cs typeface="Times New Roman" pitchFamily="18" charset="0"/>
              </a:rPr>
              <a:t> Искать информацию, связанную с выбором профессии.</a:t>
            </a:r>
          </a:p>
        </p:txBody>
      </p:sp>
    </p:spTree>
  </p:cSld>
  <p:clrMapOvr>
    <a:masterClrMapping/>
  </p:clrMapOvr>
  <p:transition>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00034" y="1000108"/>
            <a:ext cx="842968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dirty="0">
                <a:ln>
                  <a:noFill/>
                </a:ln>
                <a:solidFill>
                  <a:srgbClr val="0000FF"/>
                </a:solidFill>
                <a:effectLst/>
                <a:latin typeface="Times New Roman" pitchFamily="18" charset="0"/>
                <a:cs typeface="Times New Roman" pitchFamily="18" charset="0"/>
              </a:rPr>
              <a:t>  </a:t>
            </a:r>
            <a:endParaRPr kumimoji="0" lang="ru-RU" sz="2400" b="0" i="0" u="none" strike="noStrike" cap="none" normalizeH="0" baseline="0" dirty="0">
              <a:ln>
                <a:noFill/>
              </a:ln>
              <a:solidFill>
                <a:srgbClr val="0000FF"/>
              </a:solidFill>
              <a:effectLst/>
              <a:latin typeface="Times New Roman" pitchFamily="18" charset="0"/>
              <a:cs typeface="Times New Roman" pitchFamily="18" charset="0"/>
            </a:endParaRPr>
          </a:p>
        </p:txBody>
      </p:sp>
      <p:sp>
        <p:nvSpPr>
          <p:cNvPr id="10" name="Прямоугольник 9"/>
          <p:cNvSpPr/>
          <p:nvPr/>
        </p:nvSpPr>
        <p:spPr>
          <a:xfrm>
            <a:off x="357158" y="474345"/>
            <a:ext cx="8429684" cy="5632311"/>
          </a:xfrm>
          <a:prstGeom prst="rect">
            <a:avLst/>
          </a:prstGeom>
        </p:spPr>
        <p:txBody>
          <a:bodyPr wrap="square">
            <a:spAutoFit/>
          </a:bodyPr>
          <a:lstStyle/>
          <a:p>
            <a:pPr lvl="0" indent="228600" fontAlgn="base">
              <a:spcBef>
                <a:spcPct val="0"/>
              </a:spcBef>
              <a:spcAft>
                <a:spcPct val="0"/>
              </a:spcAft>
              <a:tabLst>
                <a:tab pos="1092200" algn="l"/>
              </a:tabLst>
            </a:pPr>
            <a:r>
              <a:rPr lang="ru-RU" sz="2400" b="1" dirty="0">
                <a:solidFill>
                  <a:srgbClr val="0000FF"/>
                </a:solidFill>
                <a:latin typeface="Times New Roman" pitchFamily="18" charset="0"/>
                <a:ea typeface="Calibri" pitchFamily="34" charset="0"/>
                <a:cs typeface="Times New Roman" pitchFamily="18" charset="0"/>
              </a:rPr>
              <a:t>« Мои документы»</a:t>
            </a:r>
            <a:endParaRPr lang="ru-RU" sz="2400" dirty="0">
              <a:solidFill>
                <a:srgbClr val="0000FF"/>
              </a:solidFill>
              <a:latin typeface="Times New Roman" pitchFamily="18" charset="0"/>
              <a:cs typeface="Times New Roman" pitchFamily="18" charset="0"/>
            </a:endParaRPr>
          </a:p>
          <a:p>
            <a:pPr lvl="0" indent="228600" eaLnBrk="0" fontAlgn="base" hangingPunct="0">
              <a:spcBef>
                <a:spcPct val="0"/>
              </a:spcBef>
              <a:spcAft>
                <a:spcPct val="0"/>
              </a:spcAft>
              <a:tabLst>
                <a:tab pos="1092200" algn="l"/>
              </a:tabLst>
            </a:pPr>
            <a:r>
              <a:rPr lang="ru-RU" sz="2400" dirty="0">
                <a:solidFill>
                  <a:srgbClr val="0000FF"/>
                </a:solidFill>
                <a:latin typeface="Times New Roman" pitchFamily="18" charset="0"/>
                <a:ea typeface="Times New Roman" pitchFamily="18" charset="0"/>
                <a:cs typeface="Times New Roman" pitchFamily="18" charset="0"/>
              </a:rPr>
              <a:t>Формирование  знаний    о перечне  необходимых  документов для  жизнедеятельности,   навыках  хранения и  бережного отношения к  документам, действиях при   утрате или порче  каких -либо  документов.                                                                                                                               </a:t>
            </a:r>
            <a:endParaRPr lang="ru-RU" sz="2400" dirty="0">
              <a:solidFill>
                <a:srgbClr val="0000FF"/>
              </a:solidFill>
              <a:latin typeface="Times New Roman" pitchFamily="18" charset="0"/>
              <a:cs typeface="Times New Roman" pitchFamily="18" charset="0"/>
            </a:endParaRPr>
          </a:p>
          <a:p>
            <a:pPr lvl="0" indent="228600" eaLnBrk="0" fontAlgn="base" hangingPunct="0">
              <a:spcBef>
                <a:spcPct val="0"/>
              </a:spcBef>
              <a:spcAft>
                <a:spcPct val="0"/>
              </a:spcAft>
              <a:tabLst>
                <a:tab pos="1092200" algn="l"/>
              </a:tabLst>
            </a:pPr>
            <a:r>
              <a:rPr lang="ru-RU" sz="2400" b="1" u="sng" dirty="0">
                <a:solidFill>
                  <a:srgbClr val="0000FF"/>
                </a:solidFill>
                <a:latin typeface="Times New Roman" pitchFamily="18" charset="0"/>
                <a:ea typeface="Calibri" pitchFamily="34" charset="0"/>
                <a:cs typeface="Times New Roman" pitchFamily="18" charset="0"/>
              </a:rPr>
              <a:t>Предполагаемый результат,  дети  старшего возраста  должны знать: </a:t>
            </a:r>
            <a:endParaRPr lang="ru-RU" sz="2400" dirty="0">
              <a:solidFill>
                <a:srgbClr val="0000FF"/>
              </a:solidFill>
              <a:latin typeface="Times New Roman" pitchFamily="18" charset="0"/>
              <a:cs typeface="Times New Roman" pitchFamily="18" charset="0"/>
            </a:endParaRPr>
          </a:p>
          <a:p>
            <a:pPr lvl="0" indent="228600" eaLnBrk="0" fontAlgn="base" hangingPunct="0">
              <a:spcBef>
                <a:spcPct val="0"/>
              </a:spcBef>
              <a:spcAft>
                <a:spcPct val="0"/>
              </a:spcAft>
              <a:tabLst>
                <a:tab pos="1092200" algn="l"/>
              </a:tabLst>
            </a:pPr>
            <a:r>
              <a:rPr lang="ru-RU" sz="2400" dirty="0">
                <a:solidFill>
                  <a:srgbClr val="0000FF"/>
                </a:solidFill>
                <a:latin typeface="Times New Roman" pitchFamily="18" charset="0"/>
                <a:ea typeface="Calibri" pitchFamily="34" charset="0"/>
                <a:cs typeface="Times New Roman" pitchFamily="18" charset="0"/>
              </a:rPr>
              <a:t>1.  Перечень основных документов их назначение.</a:t>
            </a:r>
            <a:endParaRPr lang="ru-RU" sz="2400" dirty="0">
              <a:solidFill>
                <a:srgbClr val="0000FF"/>
              </a:solidFill>
              <a:latin typeface="Times New Roman" pitchFamily="18" charset="0"/>
              <a:cs typeface="Times New Roman" pitchFamily="18" charset="0"/>
            </a:endParaRPr>
          </a:p>
          <a:p>
            <a:pPr lvl="0" indent="228600" eaLnBrk="0" fontAlgn="base" hangingPunct="0">
              <a:spcBef>
                <a:spcPct val="0"/>
              </a:spcBef>
              <a:spcAft>
                <a:spcPct val="0"/>
              </a:spcAft>
              <a:tabLst>
                <a:tab pos="1092200" algn="l"/>
              </a:tabLst>
            </a:pPr>
            <a:r>
              <a:rPr lang="ru-RU" sz="2400" dirty="0">
                <a:solidFill>
                  <a:srgbClr val="0000FF"/>
                </a:solidFill>
                <a:latin typeface="Times New Roman" pitchFamily="18" charset="0"/>
                <a:ea typeface="Calibri" pitchFamily="34" charset="0"/>
                <a:cs typeface="Times New Roman" pitchFamily="18" charset="0"/>
              </a:rPr>
              <a:t>2.  Порядок  оформления тех или иных документов.</a:t>
            </a:r>
            <a:endParaRPr lang="ru-RU" sz="2400" dirty="0">
              <a:solidFill>
                <a:srgbClr val="0000FF"/>
              </a:solidFill>
              <a:latin typeface="Times New Roman" pitchFamily="18" charset="0"/>
              <a:cs typeface="Times New Roman" pitchFamily="18" charset="0"/>
            </a:endParaRPr>
          </a:p>
          <a:p>
            <a:pPr lvl="0" indent="228600" eaLnBrk="0" fontAlgn="base" hangingPunct="0">
              <a:spcBef>
                <a:spcPct val="0"/>
              </a:spcBef>
              <a:spcAft>
                <a:spcPct val="0"/>
              </a:spcAft>
              <a:tabLst>
                <a:tab pos="1092200" algn="l"/>
              </a:tabLst>
            </a:pPr>
            <a:r>
              <a:rPr lang="ru-RU" sz="2400" b="1" u="sng" dirty="0">
                <a:solidFill>
                  <a:srgbClr val="0000FF"/>
                </a:solidFill>
                <a:latin typeface="Times New Roman" pitchFamily="18" charset="0"/>
                <a:ea typeface="Calibri" pitchFamily="34" charset="0"/>
                <a:cs typeface="Times New Roman" pitchFamily="18" charset="0"/>
              </a:rPr>
              <a:t> Должны уметь:</a:t>
            </a:r>
            <a:endParaRPr lang="ru-RU" sz="2400" dirty="0">
              <a:solidFill>
                <a:srgbClr val="0000FF"/>
              </a:solidFill>
              <a:latin typeface="Times New Roman" pitchFamily="18" charset="0"/>
              <a:cs typeface="Times New Roman" pitchFamily="18" charset="0"/>
            </a:endParaRPr>
          </a:p>
          <a:p>
            <a:pPr lvl="0" indent="228600" eaLnBrk="0" fontAlgn="base" hangingPunct="0">
              <a:spcBef>
                <a:spcPct val="0"/>
              </a:spcBef>
              <a:spcAft>
                <a:spcPct val="0"/>
              </a:spcAft>
              <a:tabLst>
                <a:tab pos="1092200" algn="l"/>
              </a:tabLst>
            </a:pPr>
            <a:r>
              <a:rPr lang="ru-RU" sz="2400" dirty="0">
                <a:solidFill>
                  <a:srgbClr val="0000FF"/>
                </a:solidFill>
                <a:latin typeface="Times New Roman" pitchFamily="18" charset="0"/>
                <a:ea typeface="Calibri" pitchFamily="34" charset="0"/>
                <a:cs typeface="Times New Roman" pitchFamily="18" charset="0"/>
              </a:rPr>
              <a:t>1.   Хранить документы в надлежащем   виде, производить замену  и оформление документов при необходимости.</a:t>
            </a:r>
            <a:endParaRPr lang="ru-RU" sz="2400" dirty="0">
              <a:solidFill>
                <a:srgbClr val="0000FF"/>
              </a:solidFill>
              <a:latin typeface="Times New Roman" pitchFamily="18" charset="0"/>
              <a:cs typeface="Times New Roman" pitchFamily="18" charset="0"/>
            </a:endParaRPr>
          </a:p>
          <a:p>
            <a:pPr lvl="0" indent="228600" eaLnBrk="0" fontAlgn="base" hangingPunct="0">
              <a:spcBef>
                <a:spcPct val="0"/>
              </a:spcBef>
              <a:spcAft>
                <a:spcPct val="0"/>
              </a:spcAft>
              <a:tabLst>
                <a:tab pos="1092200" algn="l"/>
              </a:tabLst>
            </a:pPr>
            <a:r>
              <a:rPr lang="ru-RU" sz="2400" dirty="0">
                <a:solidFill>
                  <a:srgbClr val="0000FF"/>
                </a:solidFill>
                <a:latin typeface="Times New Roman" pitchFamily="18" charset="0"/>
                <a:ea typeface="Calibri" pitchFamily="34" charset="0"/>
                <a:cs typeface="Times New Roman" pitchFamily="18" charset="0"/>
              </a:rPr>
              <a:t>        2.   Написать  заявление, автобиографию, резюме, жалобу и т. д. в соответствии с   требованиями               делопроизводства.</a:t>
            </a:r>
            <a:endParaRPr lang="ru-RU" sz="2400" dirty="0">
              <a:solidFill>
                <a:srgbClr val="0000FF"/>
              </a:solidFill>
              <a:latin typeface="Times New Roman" pitchFamily="18" charset="0"/>
              <a:cs typeface="Times New Roman" pitchFamily="18" charset="0"/>
            </a:endParaRPr>
          </a:p>
        </p:txBody>
      </p:sp>
    </p:spTree>
  </p:cSld>
  <p:clrMapOvr>
    <a:masterClrMapping/>
  </p:clrMapOvr>
  <p:transition>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967335"/>
            <a:ext cx="8858281" cy="923330"/>
          </a:xfrm>
          <a:prstGeom prst="rect">
            <a:avLst/>
          </a:prstGeom>
          <a:noFill/>
        </p:spPr>
        <p:txBody>
          <a:bodyPr wrap="square" lIns="91440" tIns="45720" rIns="91440" bIns="45720">
            <a:spAutoFit/>
          </a:bodyPr>
          <a:lstStyle/>
          <a:p>
            <a:pPr algn="ctr"/>
            <a:r>
              <a:rPr lang="ru-RU"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sz="5400" b="1" dirty="0">
                <a:ln w="10541" cmpd="sng">
                  <a:solidFill>
                    <a:schemeClr val="accent4">
                      <a:lumMod val="50000"/>
                    </a:schemeClr>
                  </a:solidFill>
                  <a:prstDash val="solid"/>
                </a:ln>
                <a:solidFill>
                  <a:srgbClr val="0000FF"/>
                </a:solidFill>
              </a:rPr>
              <a:t>Благодарим за  внимание ! </a:t>
            </a:r>
            <a:endParaRPr lang="ru-RU" sz="5400" b="1" cap="none" spc="0" dirty="0">
              <a:ln w="10541" cmpd="sng">
                <a:solidFill>
                  <a:schemeClr val="accent4">
                    <a:lumMod val="50000"/>
                  </a:schemeClr>
                </a:solidFill>
                <a:prstDash val="solid"/>
              </a:ln>
              <a:solidFill>
                <a:srgbClr val="0000FF"/>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428604"/>
            <a:ext cx="8229600" cy="5126055"/>
          </a:xfrm>
        </p:spPr>
        <p:txBody>
          <a:bodyPr>
            <a:normAutofit/>
          </a:bodyPr>
          <a:lstStyle/>
          <a:p>
            <a:pPr algn="just"/>
            <a:r>
              <a:rPr lang="ru-RU" sz="2400" dirty="0">
                <a:solidFill>
                  <a:srgbClr val="0000FF"/>
                </a:solidFill>
                <a:latin typeface="Times New Roman" pitchFamily="18" charset="0"/>
                <a:cs typeface="Times New Roman" pitchFamily="18" charset="0"/>
              </a:rPr>
              <a:t>Основная цель родителей, как биологических, так и замещающих,- это подготовить ребенка к взрослой самостоятельной жизни. «На выходе» мы должны иметь максимально самостоятельную, зрелую личность, способную к самообслуживанию, а также умеющую отвечать за свои поступки, материально содержать себя, способную к коммуникации и саморазвитию.</a:t>
            </a:r>
          </a:p>
        </p:txBody>
      </p:sp>
    </p:spTree>
  </p:cSld>
  <p:clrMapOvr>
    <a:masterClrMapping/>
  </p:clrMapOvr>
  <p:transition>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57200" y="857232"/>
            <a:ext cx="8229600" cy="5268931"/>
          </a:xfrm>
        </p:spPr>
        <p:txBody>
          <a:bodyPr>
            <a:normAutofit fontScale="92500" lnSpcReduction="10000"/>
          </a:bodyPr>
          <a:lstStyle/>
          <a:p>
            <a:pPr lvl="0" algn="just"/>
            <a:r>
              <a:rPr lang="ru-RU" sz="2600" dirty="0">
                <a:solidFill>
                  <a:srgbClr val="0000FF"/>
                </a:solidFill>
                <a:latin typeface="Times New Roman" pitchFamily="18" charset="0"/>
                <a:cs typeface="Times New Roman" pitchFamily="18" charset="0"/>
              </a:rPr>
              <a:t>Создание в семье воспитательной среды, которая базируется на таких принципах как безусловное уважение личности ребенка, его фундаментальных потребностей и интересов, развитие активности детей в общении, взаимодействии с другими людьми, в практической деятельности, учет индивидуально-личностных характеристик несовершеннолетних, мотивация на успех и благополучие в самостоятельной жизни, обогащение социального опыта.</a:t>
            </a:r>
          </a:p>
          <a:p>
            <a:pPr lvl="0" algn="just"/>
            <a:endParaRPr lang="ru-RU" sz="2600" dirty="0">
              <a:solidFill>
                <a:srgbClr val="0000FF"/>
              </a:solidFill>
              <a:latin typeface="Times New Roman" pitchFamily="18" charset="0"/>
              <a:cs typeface="Times New Roman" pitchFamily="18" charset="0"/>
            </a:endParaRPr>
          </a:p>
          <a:p>
            <a:pPr lvl="0" algn="just"/>
            <a:r>
              <a:rPr lang="ru-RU" sz="2600" dirty="0">
                <a:solidFill>
                  <a:srgbClr val="0000FF"/>
                </a:solidFill>
                <a:latin typeface="Times New Roman" pitchFamily="18" charset="0"/>
                <a:cs typeface="Times New Roman" pitchFamily="18" charset="0"/>
              </a:rPr>
              <a:t>Проведение целенаправленной подготовки детей-сирот к самостоятельной жизни, центральным звеном которой должно стать формирование жизненного самоопределения.</a:t>
            </a: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67029149"/>
      </p:ext>
    </p:extLst>
  </p:cSld>
  <p:clrMapOvr>
    <a:masterClrMapping/>
  </p:clrMapOvr>
  <p:transition>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Autofit/>
          </a:bodyPr>
          <a:lstStyle/>
          <a:p>
            <a:pPr lvl="0"/>
            <a:r>
              <a:rPr lang="ru-RU" sz="2400" b="1" dirty="0">
                <a:solidFill>
                  <a:srgbClr val="0000FF"/>
                </a:solidFill>
                <a:latin typeface="Times New Roman" pitchFamily="18" charset="0"/>
                <a:ea typeface="Arial Unicode MS" pitchFamily="34" charset="-128"/>
                <a:cs typeface="Times New Roman" pitchFamily="18" charset="0"/>
              </a:rPr>
              <a:t>Готовность к самостоятельной жизни и деятельности  несовершеннолетних  включает совокупность следующих элементов:</a:t>
            </a:r>
            <a:br>
              <a:rPr lang="ru-RU" sz="2400" dirty="0">
                <a:solidFill>
                  <a:srgbClr val="0000FF"/>
                </a:solidFill>
                <a:latin typeface="Times New Roman" pitchFamily="18" charset="0"/>
                <a:cs typeface="Times New Roman" pitchFamily="18" charset="0"/>
              </a:rPr>
            </a:br>
            <a:endParaRPr lang="ru-RU" sz="2400" dirty="0">
              <a:solidFill>
                <a:srgbClr val="0000FF"/>
              </a:solidFill>
              <a:latin typeface="Times New Roman" pitchFamily="18" charset="0"/>
              <a:cs typeface="Times New Roman" pitchFamily="18" charset="0"/>
            </a:endParaRPr>
          </a:p>
        </p:txBody>
      </p:sp>
      <p:sp>
        <p:nvSpPr>
          <p:cNvPr id="9" name="Прямоугольник 8"/>
          <p:cNvSpPr/>
          <p:nvPr/>
        </p:nvSpPr>
        <p:spPr>
          <a:xfrm>
            <a:off x="571472" y="1500174"/>
            <a:ext cx="7786742" cy="4524315"/>
          </a:xfrm>
          <a:prstGeom prst="rect">
            <a:avLst/>
          </a:prstGeom>
        </p:spPr>
        <p:txBody>
          <a:bodyPr wrap="square">
            <a:spAutoFit/>
          </a:bodyPr>
          <a:lstStyle/>
          <a:p>
            <a:pPr lvl="0" indent="450850" eaLnBrk="0" fontAlgn="base" hangingPunct="0">
              <a:spcBef>
                <a:spcPct val="0"/>
              </a:spcBef>
              <a:spcAft>
                <a:spcPct val="0"/>
              </a:spcAft>
              <a:buFontTx/>
              <a:buChar char="•"/>
            </a:pPr>
            <a:r>
              <a:rPr lang="ru-RU" dirty="0">
                <a:solidFill>
                  <a:srgbClr val="0000FF"/>
                </a:solidFill>
                <a:latin typeface="Times New Roman" pitchFamily="18" charset="0"/>
                <a:ea typeface="Arial Unicode MS" pitchFamily="34" charset="-128"/>
                <a:cs typeface="Times New Roman" pitchFamily="18" charset="0"/>
              </a:rPr>
              <a:t>социальная готовность (</a:t>
            </a:r>
            <a:r>
              <a:rPr lang="ru-RU" dirty="0" err="1">
                <a:solidFill>
                  <a:srgbClr val="0000FF"/>
                </a:solidFill>
                <a:latin typeface="Times New Roman" pitchFamily="18" charset="0"/>
                <a:ea typeface="Arial Unicode MS" pitchFamily="34" charset="-128"/>
                <a:cs typeface="Times New Roman" pitchFamily="18" charset="0"/>
              </a:rPr>
              <a:t>сформированность</a:t>
            </a:r>
            <a:r>
              <a:rPr lang="ru-RU" dirty="0">
                <a:solidFill>
                  <a:srgbClr val="0000FF"/>
                </a:solidFill>
                <a:latin typeface="Times New Roman" pitchFamily="18" charset="0"/>
                <a:ea typeface="Arial Unicode MS" pitchFamily="34" charset="-128"/>
                <a:cs typeface="Times New Roman" pitchFamily="18" charset="0"/>
              </a:rPr>
              <a:t> навыков межличностного общения, коллективной деятельности, социально-бытовой ориентации, организации самостоятельной жизни и деятельности, адаптация к своему социальному статусу);</a:t>
            </a:r>
            <a:endParaRPr lang="ru-RU" dirty="0">
              <a:solidFill>
                <a:srgbClr val="0000FF"/>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Tx/>
              <a:buChar char="•"/>
            </a:pPr>
            <a:r>
              <a:rPr lang="ru-RU" dirty="0">
                <a:solidFill>
                  <a:srgbClr val="0000FF"/>
                </a:solidFill>
                <a:latin typeface="Times New Roman" pitchFamily="18" charset="0"/>
                <a:ea typeface="Arial Unicode MS" pitchFamily="34" charset="-128"/>
                <a:cs typeface="Times New Roman" pitchFamily="18" charset="0"/>
              </a:rPr>
              <a:t>трудовая готовность (</a:t>
            </a:r>
            <a:r>
              <a:rPr lang="ru-RU" dirty="0" err="1">
                <a:solidFill>
                  <a:srgbClr val="0000FF"/>
                </a:solidFill>
                <a:latin typeface="Times New Roman" pitchFamily="18" charset="0"/>
                <a:ea typeface="Arial Unicode MS" pitchFamily="34" charset="-128"/>
                <a:cs typeface="Times New Roman" pitchFamily="18" charset="0"/>
              </a:rPr>
              <a:t>сформированность</a:t>
            </a:r>
            <a:r>
              <a:rPr lang="ru-RU" dirty="0">
                <a:solidFill>
                  <a:srgbClr val="0000FF"/>
                </a:solidFill>
                <a:latin typeface="Times New Roman" pitchFamily="18" charset="0"/>
                <a:ea typeface="Arial Unicode MS" pitchFamily="34" charset="-128"/>
                <a:cs typeface="Times New Roman" pitchFamily="18" charset="0"/>
              </a:rPr>
              <a:t> общих житейских умений и навыков, готовность к бытовому труду, труду в домашнем хозяйстве, профессиональное самоопределение, подготовка к будущей профессиональной деятельности);</a:t>
            </a:r>
            <a:endParaRPr lang="ru-RU" dirty="0">
              <a:solidFill>
                <a:srgbClr val="0000FF"/>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Tx/>
              <a:buChar char="•"/>
            </a:pPr>
            <a:r>
              <a:rPr lang="ru-RU" dirty="0">
                <a:solidFill>
                  <a:srgbClr val="0000FF"/>
                </a:solidFill>
                <a:latin typeface="Times New Roman" pitchFamily="18" charset="0"/>
                <a:ea typeface="Arial Unicode MS" pitchFamily="34" charset="-128"/>
                <a:cs typeface="Times New Roman" pitchFamily="18" charset="0"/>
              </a:rPr>
              <a:t>морально-волевая (психологическая) готовность (самооценка, чувство самоуважения, волевая организация личности, психологическая готовность к труду в условиях рынка);</a:t>
            </a:r>
            <a:endParaRPr lang="ru-RU" dirty="0">
              <a:solidFill>
                <a:srgbClr val="0000FF"/>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Tx/>
              <a:buChar char="•"/>
            </a:pPr>
            <a:r>
              <a:rPr lang="ru-RU" dirty="0">
                <a:solidFill>
                  <a:srgbClr val="0000FF"/>
                </a:solidFill>
                <a:latin typeface="Times New Roman" pitchFamily="18" charset="0"/>
                <a:ea typeface="Arial Unicode MS" pitchFamily="34" charset="-128"/>
                <a:cs typeface="Times New Roman" pitchFamily="18" charset="0"/>
              </a:rPr>
              <a:t>физическая готовность (формирование индивидуального стиля здорового образа жизни, отсутствие вредных привычек, развитие физических качеств, обеспечивающих успешную адаптацию к труду, различным видам деятельности).</a:t>
            </a:r>
            <a:endParaRPr lang="ru-RU" dirty="0">
              <a:solidFill>
                <a:srgbClr val="0000FF"/>
              </a:solidFill>
              <a:latin typeface="Times New Roman" pitchFamily="18" charset="0"/>
              <a:cs typeface="Times New Roman" pitchFamily="18" charset="0"/>
            </a:endParaRPr>
          </a:p>
          <a:p>
            <a:pPr lvl="0" indent="450850" eaLnBrk="0" fontAlgn="base" hangingPunct="0">
              <a:spcBef>
                <a:spcPct val="0"/>
              </a:spcBef>
              <a:spcAft>
                <a:spcPct val="0"/>
              </a:spcAft>
            </a:pPr>
            <a:endParaRPr lang="ru-RU" dirty="0">
              <a:solidFill>
                <a:srgbClr val="0000FF"/>
              </a:solidFill>
              <a:latin typeface="Times New Roman" pitchFamily="18" charset="0"/>
              <a:cs typeface="Times New Roman" pitchFamily="18" charset="0"/>
            </a:endParaRPr>
          </a:p>
        </p:txBody>
      </p:sp>
    </p:spTree>
  </p:cSld>
  <p:clrMapOvr>
    <a:masterClrMapping/>
  </p:clrMapOvr>
  <p:transition>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Направления на которые необходимо  обратить внимание при формировании  жизненно важных компетенций:</a:t>
            </a:r>
          </a:p>
        </p:txBody>
      </p:sp>
      <p:sp>
        <p:nvSpPr>
          <p:cNvPr id="4" name="Содержимое 2"/>
          <p:cNvSpPr txBox="1">
            <a:spLocks/>
          </p:cNvSpPr>
          <p:nvPr/>
        </p:nvSpPr>
        <p:spPr>
          <a:xfrm>
            <a:off x="6357918" y="4929198"/>
            <a:ext cx="2786082" cy="45259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ru-RU" sz="2800" b="1" i="0" u="none" strike="noStrike" kern="1200" cap="none" spc="0" normalizeH="0" baseline="0" noProof="0" dirty="0">
              <a:ln>
                <a:noFill/>
              </a:ln>
              <a:solidFill>
                <a:srgbClr val="0000FF"/>
              </a:solidFill>
              <a:effectLst/>
              <a:uLnTx/>
              <a:uFillTx/>
              <a:latin typeface="Times New Roman" pitchFamily="18" charset="0"/>
              <a:ea typeface="+mn-ea"/>
              <a:cs typeface="Times New Roman" pitchFamily="18" charset="0"/>
            </a:endParaRPr>
          </a:p>
        </p:txBody>
      </p:sp>
      <p:sp>
        <p:nvSpPr>
          <p:cNvPr id="10" name="Прямоугольник 9"/>
          <p:cNvSpPr/>
          <p:nvPr/>
        </p:nvSpPr>
        <p:spPr>
          <a:xfrm>
            <a:off x="449262" y="1714488"/>
            <a:ext cx="8409018" cy="4247317"/>
          </a:xfrm>
          <a:prstGeom prst="rect">
            <a:avLst/>
          </a:prstGeom>
        </p:spPr>
        <p:txBody>
          <a:bodyPr wrap="square">
            <a:spAutoFit/>
          </a:bodyPr>
          <a:lstStyle/>
          <a:p>
            <a:pPr lvl="0" fontAlgn="base">
              <a:spcBef>
                <a:spcPct val="0"/>
              </a:spcBef>
              <a:spcAft>
                <a:spcPct val="0"/>
              </a:spcAft>
              <a:tabLst>
                <a:tab pos="1092200" algn="l"/>
              </a:tabLst>
            </a:pPr>
            <a:r>
              <a:rPr lang="ru-RU" b="1" i="1" u="sng" dirty="0">
                <a:solidFill>
                  <a:srgbClr val="0000FF"/>
                </a:solidFill>
                <a:latin typeface="Times New Roman" pitchFamily="18" charset="0"/>
                <a:ea typeface="Times New Roman" pitchFamily="18" charset="0"/>
                <a:cs typeface="Times New Roman" pitchFamily="18" charset="0"/>
              </a:rPr>
              <a:t>«Правовая грамотность»</a:t>
            </a:r>
            <a:endParaRPr lang="ru-RU" i="1" u="sng" dirty="0">
              <a:solidFill>
                <a:srgbClr val="0000FF"/>
              </a:solidFill>
              <a:latin typeface="Times New Roman" pitchFamily="18" charset="0"/>
              <a:cs typeface="Times New Roman" pitchFamily="18" charset="0"/>
            </a:endParaRPr>
          </a:p>
          <a:p>
            <a:pPr lvl="0" eaLnBrk="0" fontAlgn="base" hangingPunct="0">
              <a:spcBef>
                <a:spcPct val="0"/>
              </a:spcBef>
              <a:spcAft>
                <a:spcPct val="0"/>
              </a:spcAft>
              <a:tabLst>
                <a:tab pos="1092200" algn="l"/>
              </a:tabLst>
            </a:pPr>
            <a:r>
              <a:rPr lang="ru-RU" b="1" i="1" dirty="0">
                <a:solidFill>
                  <a:srgbClr val="0000FF"/>
                </a:solidFill>
                <a:latin typeface="Times New Roman" pitchFamily="18" charset="0"/>
                <a:ea typeface="Times New Roman" pitchFamily="18" charset="0"/>
                <a:cs typeface="Times New Roman" pitchFamily="18" charset="0"/>
              </a:rPr>
              <a:t> </a:t>
            </a:r>
            <a:r>
              <a:rPr lang="ru-RU" dirty="0">
                <a:solidFill>
                  <a:srgbClr val="0000FF"/>
                </a:solidFill>
                <a:latin typeface="Times New Roman" pitchFamily="18" charset="0"/>
                <a:ea typeface="Times New Roman" pitchFamily="18" charset="0"/>
                <a:cs typeface="Times New Roman" pitchFamily="18" charset="0"/>
              </a:rPr>
              <a:t>Формирование  интереса к правовым аспектам  частной и общественной жизни.  Выработка навыков взаимодействия со служащими государственных учреждений. Формирование навыков правовой культуры, национального самосознания. Обеспечение  своей безопасности.</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tabLst>
                <a:tab pos="1092200" algn="l"/>
              </a:tabLst>
            </a:pPr>
            <a:r>
              <a:rPr lang="ru-RU" b="1" i="1" u="sng" dirty="0">
                <a:solidFill>
                  <a:srgbClr val="0000FF"/>
                </a:solidFill>
                <a:latin typeface="Times New Roman" pitchFamily="18" charset="0"/>
                <a:ea typeface="Calibri" pitchFamily="34" charset="0"/>
                <a:cs typeface="Times New Roman" pitchFamily="18" charset="0"/>
              </a:rPr>
              <a:t>Должны знать </a:t>
            </a:r>
            <a:r>
              <a:rPr lang="ru-RU" dirty="0">
                <a:solidFill>
                  <a:srgbClr val="0000FF"/>
                </a:solidFill>
                <a:latin typeface="Times New Roman" pitchFamily="18" charset="0"/>
                <a:ea typeface="Calibri" pitchFamily="34" charset="0"/>
                <a:cs typeface="Times New Roman" pitchFamily="18" charset="0"/>
              </a:rPr>
              <a:t>необходимую информацию о правоохранительных органах, о своих правах, нравственном и законопослушном  поведении. </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tabLst>
                <a:tab pos="1092200" algn="l"/>
              </a:tabLst>
            </a:pPr>
            <a:r>
              <a:rPr lang="ru-RU" b="1" i="1" u="sng" dirty="0">
                <a:solidFill>
                  <a:srgbClr val="0000FF"/>
                </a:solidFill>
                <a:latin typeface="Times New Roman" pitchFamily="18" charset="0"/>
                <a:ea typeface="Calibri" pitchFamily="34" charset="0"/>
                <a:cs typeface="Times New Roman" pitchFamily="18" charset="0"/>
              </a:rPr>
              <a:t> Должны уметь:</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buFontTx/>
              <a:buChar char="•"/>
              <a:tabLst>
                <a:tab pos="1092200" algn="l"/>
              </a:tabLst>
            </a:pPr>
            <a:r>
              <a:rPr lang="ru-RU" dirty="0">
                <a:solidFill>
                  <a:srgbClr val="0000FF"/>
                </a:solidFill>
                <a:latin typeface="Times New Roman" pitchFamily="18" charset="0"/>
                <a:ea typeface="Calibri" pitchFamily="34" charset="0"/>
                <a:cs typeface="Times New Roman" pitchFamily="18" charset="0"/>
              </a:rPr>
              <a:t>Защищать свои  права и обращаться за правовой помощью -  взаимодействовать  со служащими государственных учреждений (получение информации по телефону, культура разговора по телефону);</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buFontTx/>
              <a:buChar char="•"/>
              <a:tabLst>
                <a:tab pos="1092200" algn="l"/>
              </a:tabLst>
            </a:pPr>
            <a:r>
              <a:rPr lang="ru-RU" dirty="0">
                <a:solidFill>
                  <a:srgbClr val="0000FF"/>
                </a:solidFill>
                <a:latin typeface="Times New Roman" pitchFamily="18" charset="0"/>
                <a:ea typeface="Calibri" pitchFamily="34" charset="0"/>
                <a:cs typeface="Times New Roman" pitchFamily="18" charset="0"/>
              </a:rPr>
              <a:t> Оценивать правомерность своего поведения и поведения окружающих соблюдать нормы и правила, принятые в обществе;</a:t>
            </a:r>
          </a:p>
          <a:p>
            <a:pPr lvl="0" eaLnBrk="0" fontAlgn="base" hangingPunct="0">
              <a:spcBef>
                <a:spcPct val="0"/>
              </a:spcBef>
              <a:spcAft>
                <a:spcPct val="0"/>
              </a:spcAft>
              <a:tabLst>
                <a:tab pos="1092200" algn="l"/>
              </a:tabLst>
            </a:pPr>
            <a:r>
              <a:rPr lang="ru-RU" dirty="0">
                <a:solidFill>
                  <a:srgbClr val="0000FF"/>
                </a:solidFill>
                <a:latin typeface="Times New Roman" pitchFamily="18" charset="0"/>
                <a:ea typeface="Calibri" pitchFamily="34" charset="0"/>
                <a:cs typeface="Times New Roman" pitchFamily="18" charset="0"/>
              </a:rPr>
              <a:t>Отстаивать свою  правовую позицию,  бесконфликтно  разрешать спорные  ситуации.</a:t>
            </a:r>
            <a:endParaRPr lang="ru-RU" dirty="0">
              <a:solidFill>
                <a:srgbClr val="0000FF"/>
              </a:solidFill>
              <a:latin typeface="Times New Roman" pitchFamily="18" charset="0"/>
              <a:cs typeface="Times New Roman" pitchFamily="18" charset="0"/>
            </a:endParaRPr>
          </a:p>
        </p:txBody>
      </p:sp>
    </p:spTree>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714372"/>
          </a:xfrm>
        </p:spPr>
        <p:txBody>
          <a:bodyPr>
            <a:normAutofit/>
          </a:bodyPr>
          <a:lstStyle/>
          <a:p>
            <a:r>
              <a:rPr lang="ru-RU" sz="2800" b="1" dirty="0">
                <a:solidFill>
                  <a:srgbClr val="0000FF"/>
                </a:solidFill>
                <a:ea typeface="Calibri" pitchFamily="34" charset="0"/>
                <a:cs typeface="Times New Roman" pitchFamily="18" charset="0"/>
              </a:rPr>
              <a:t>«</a:t>
            </a:r>
            <a:r>
              <a:rPr lang="ru-RU" sz="2800" b="1" dirty="0">
                <a:solidFill>
                  <a:srgbClr val="0000FF"/>
                </a:solidFill>
                <a:latin typeface="Times New Roman" pitchFamily="18" charset="0"/>
                <a:ea typeface="Calibri" pitchFamily="34" charset="0"/>
                <a:cs typeface="Times New Roman" pitchFamily="18" charset="0"/>
              </a:rPr>
              <a:t>Коммуникативные навыки</a:t>
            </a:r>
            <a:r>
              <a:rPr lang="ru-RU" sz="2800" b="1" dirty="0">
                <a:solidFill>
                  <a:srgbClr val="0000FF"/>
                </a:solidFill>
                <a:ea typeface="Calibri" pitchFamily="34" charset="0"/>
                <a:cs typeface="Times New Roman" pitchFamily="18" charset="0"/>
              </a:rPr>
              <a:t>»</a:t>
            </a:r>
            <a:endParaRPr lang="ru-RU" sz="2800" b="1"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134938" y="1214422"/>
            <a:ext cx="8794780" cy="4524315"/>
          </a:xfrm>
          <a:prstGeom prst="rect">
            <a:avLst/>
          </a:prstGeom>
        </p:spPr>
        <p:txBody>
          <a:bodyPr wrap="square">
            <a:spAutoFit/>
          </a:bodyPr>
          <a:lstStyle/>
          <a:p>
            <a:pPr lvl="0" eaLnBrk="0" fontAlgn="base" hangingPunct="0">
              <a:spcBef>
                <a:spcPct val="0"/>
              </a:spcBef>
              <a:spcAft>
                <a:spcPct val="0"/>
              </a:spcAft>
              <a:tabLst>
                <a:tab pos="1092200" algn="l"/>
              </a:tabLst>
            </a:pPr>
            <a:r>
              <a:rPr lang="ru-RU" dirty="0">
                <a:solidFill>
                  <a:srgbClr val="0000FF"/>
                </a:solidFill>
                <a:latin typeface="Times New Roman" pitchFamily="18" charset="0"/>
                <a:ea typeface="Times New Roman" pitchFamily="18" charset="0"/>
                <a:cs typeface="Times New Roman" pitchFamily="18" charset="0"/>
              </a:rPr>
              <a:t>Развитие  умения и навыков общения. Совершенствование навыков общения с детьми, взрослыми, окружающей природой.  Самостоятельное регулирование отношений в общении с другими людьми.  Формирование  навыков преодоления стрессов и разрешения конфликтных ситуаций.</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tabLst>
                <a:tab pos="1092200" algn="l"/>
              </a:tabLst>
            </a:pPr>
            <a:r>
              <a:rPr lang="ru-RU" b="1" i="1" u="sng" dirty="0">
                <a:solidFill>
                  <a:srgbClr val="0000FF"/>
                </a:solidFill>
                <a:latin typeface="Times New Roman" pitchFamily="18" charset="0"/>
                <a:ea typeface="Times New Roman" pitchFamily="18" charset="0"/>
                <a:cs typeface="Times New Roman" pitchFamily="18" charset="0"/>
              </a:rPr>
              <a:t>Должны  знать  </a:t>
            </a:r>
            <a:r>
              <a:rPr lang="ru-RU" dirty="0">
                <a:solidFill>
                  <a:srgbClr val="0000FF"/>
                </a:solidFill>
                <a:latin typeface="Times New Roman" pitchFamily="18" charset="0"/>
                <a:ea typeface="Times New Roman" pitchFamily="18" charset="0"/>
                <a:cs typeface="Times New Roman" pitchFamily="18" charset="0"/>
              </a:rPr>
              <a:t>принципы конструктивного общения, владеют основными приемами взаимодействия; </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tabLst>
                <a:tab pos="1092200" algn="l"/>
              </a:tabLst>
            </a:pPr>
            <a:r>
              <a:rPr lang="ru-RU" dirty="0">
                <a:solidFill>
                  <a:srgbClr val="0000FF"/>
                </a:solidFill>
                <a:latin typeface="Times New Roman" pitchFamily="18" charset="0"/>
                <a:ea typeface="Times New Roman" pitchFamily="18" charset="0"/>
                <a:cs typeface="Times New Roman" pitchFamily="18" charset="0"/>
              </a:rPr>
              <a:t>Способы выхода из   конфликтных ситуаций,  принципы  анти депрессивного  поведения;</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tabLst>
                <a:tab pos="1092200" algn="l"/>
              </a:tabLst>
            </a:pPr>
            <a:r>
              <a:rPr lang="ru-RU" dirty="0">
                <a:solidFill>
                  <a:srgbClr val="0000FF"/>
                </a:solidFill>
                <a:latin typeface="Times New Roman" pitchFamily="18" charset="0"/>
                <a:ea typeface="Times New Roman" pitchFamily="18" charset="0"/>
                <a:cs typeface="Times New Roman" pitchFamily="18" charset="0"/>
              </a:rPr>
              <a:t>Номер телефона «Доверия».</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tabLst>
                <a:tab pos="1092200" algn="l"/>
              </a:tabLst>
            </a:pPr>
            <a:r>
              <a:rPr lang="ru-RU" b="1" i="1" u="sng" dirty="0">
                <a:solidFill>
                  <a:srgbClr val="0000FF"/>
                </a:solidFill>
                <a:latin typeface="Times New Roman" pitchFamily="18" charset="0"/>
                <a:ea typeface="Calibri" pitchFamily="34" charset="0"/>
                <a:cs typeface="Times New Roman" pitchFamily="18" charset="0"/>
              </a:rPr>
              <a:t>Уметь:</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buFontTx/>
              <a:buChar char="•"/>
              <a:tabLst>
                <a:tab pos="1092200" algn="l"/>
              </a:tabLst>
            </a:pPr>
            <a:r>
              <a:rPr lang="ru-RU" dirty="0">
                <a:solidFill>
                  <a:srgbClr val="0000FF"/>
                </a:solidFill>
                <a:latin typeface="Times New Roman" pitchFamily="18" charset="0"/>
                <a:ea typeface="Calibri" pitchFamily="34" charset="0"/>
                <a:cs typeface="Times New Roman" pitchFamily="18" charset="0"/>
              </a:rPr>
              <a:t>Выстраивать  конструктивный диалог  с учетом социальных ролей и  других  индивидуальных особенностей; </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buFontTx/>
              <a:buChar char="•"/>
              <a:tabLst>
                <a:tab pos="1092200" algn="l"/>
              </a:tabLst>
            </a:pPr>
            <a:r>
              <a:rPr lang="ru-RU" dirty="0">
                <a:solidFill>
                  <a:srgbClr val="0000FF"/>
                </a:solidFill>
                <a:latin typeface="Times New Roman" pitchFamily="18" charset="0"/>
                <a:ea typeface="Calibri" pitchFamily="34" charset="0"/>
                <a:cs typeface="Times New Roman" pitchFamily="18" charset="0"/>
              </a:rPr>
              <a:t>Обращаться  к окружающим, компетентным в оказании помощи в той или иной ситуации.</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buFontTx/>
              <a:buChar char="•"/>
              <a:tabLst>
                <a:tab pos="1092200" algn="l"/>
              </a:tabLst>
            </a:pPr>
            <a:r>
              <a:rPr lang="ru-RU" dirty="0">
                <a:solidFill>
                  <a:srgbClr val="0000FF"/>
                </a:solidFill>
                <a:latin typeface="Times New Roman" pitchFamily="18" charset="0"/>
                <a:ea typeface="Calibri" pitchFamily="34" charset="0"/>
                <a:cs typeface="Times New Roman" pitchFamily="18" charset="0"/>
              </a:rPr>
              <a:t> Высказывать свою точку  зрения не ущемляя интересы окружающих;</a:t>
            </a:r>
            <a:endParaRPr lang="ru-RU" dirty="0">
              <a:solidFill>
                <a:srgbClr val="0000FF"/>
              </a:solidFill>
              <a:latin typeface="Times New Roman" pitchFamily="18" charset="0"/>
              <a:cs typeface="Times New Roman" pitchFamily="18" charset="0"/>
            </a:endParaRPr>
          </a:p>
          <a:p>
            <a:pPr lvl="0" eaLnBrk="0" fontAlgn="base" hangingPunct="0">
              <a:spcBef>
                <a:spcPct val="0"/>
              </a:spcBef>
              <a:spcAft>
                <a:spcPct val="0"/>
              </a:spcAft>
              <a:buFontTx/>
              <a:buChar char="•"/>
              <a:tabLst>
                <a:tab pos="1092200" algn="l"/>
              </a:tabLst>
            </a:pPr>
            <a:r>
              <a:rPr lang="ru-RU" dirty="0">
                <a:solidFill>
                  <a:srgbClr val="0000FF"/>
                </a:solidFill>
                <a:latin typeface="Times New Roman" pitchFamily="18" charset="0"/>
                <a:ea typeface="Calibri" pitchFamily="34" charset="0"/>
                <a:cs typeface="Times New Roman" pitchFamily="18" charset="0"/>
              </a:rPr>
              <a:t>Владеют  навыками  саморегуляции  своих эмоциональных состояний</a:t>
            </a:r>
            <a:endParaRPr lang="ru-RU" dirty="0">
              <a:solidFill>
                <a:srgbClr val="0000FF"/>
              </a:solidFill>
              <a:latin typeface="Times New Roman" pitchFamily="18" charset="0"/>
              <a:cs typeface="Times New Roman" pitchFamily="18" charset="0"/>
            </a:endParaRPr>
          </a:p>
        </p:txBody>
      </p:sp>
    </p:spTree>
  </p:cSld>
  <p:clrMapOvr>
    <a:masterClrMapping/>
  </p:clrMapOvr>
  <p:transition>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786874" cy="1000108"/>
          </a:xfrm>
        </p:spPr>
        <p:txBody>
          <a:bodyPr>
            <a:noAutofit/>
          </a:bodyPr>
          <a:lstStyle/>
          <a:p>
            <a:endParaRPr lang="ru-RU" sz="2800" b="1" i="1" dirty="0">
              <a:solidFill>
                <a:srgbClr val="0000FF"/>
              </a:solidFill>
              <a:latin typeface="Times New Roman" pitchFamily="18" charset="0"/>
              <a:cs typeface="Times New Roman" pitchFamily="18" charset="0"/>
            </a:endParaRPr>
          </a:p>
        </p:txBody>
      </p:sp>
      <p:sp>
        <p:nvSpPr>
          <p:cNvPr id="5" name="Содержимое 2"/>
          <p:cNvSpPr>
            <a:spLocks noGrp="1"/>
          </p:cNvSpPr>
          <p:nvPr>
            <p:ph idx="1"/>
          </p:nvPr>
        </p:nvSpPr>
        <p:spPr>
          <a:xfrm>
            <a:off x="142844" y="785794"/>
            <a:ext cx="8786874" cy="5214974"/>
          </a:xfrm>
        </p:spPr>
        <p:txBody>
          <a:bodyPr>
            <a:noAutofit/>
          </a:bodyPr>
          <a:lstStyle/>
          <a:p>
            <a:pPr algn="just">
              <a:buNone/>
            </a:pPr>
            <a:r>
              <a:rPr lang="ru-RU" sz="1800" dirty="0">
                <a:solidFill>
                  <a:srgbClr val="0000FF"/>
                </a:solidFill>
                <a:latin typeface="Times New Roman" pitchFamily="18" charset="0"/>
                <a:cs typeface="Times New Roman" pitchFamily="18" charset="0"/>
              </a:rPr>
              <a:t>Представление о семье, о родственных отношениях, о генеалогическом дереве.</a:t>
            </a:r>
          </a:p>
          <a:p>
            <a:pPr algn="just">
              <a:buNone/>
            </a:pPr>
            <a:r>
              <a:rPr lang="ru-RU" sz="1800" dirty="0">
                <a:solidFill>
                  <a:srgbClr val="0000FF"/>
                </a:solidFill>
                <a:latin typeface="Times New Roman" pitchFamily="18" charset="0"/>
                <a:cs typeface="Times New Roman" pitchFamily="18" charset="0"/>
              </a:rPr>
              <a:t>Развитие эталонов  мужественности и женственности,  представление о семейных</a:t>
            </a:r>
          </a:p>
          <a:p>
            <a:pPr algn="just">
              <a:buNone/>
            </a:pPr>
            <a:r>
              <a:rPr lang="ru-RU" sz="1800" dirty="0">
                <a:solidFill>
                  <a:srgbClr val="0000FF"/>
                </a:solidFill>
                <a:latin typeface="Times New Roman" pitchFamily="18" charset="0"/>
                <a:cs typeface="Times New Roman" pitchFamily="18" charset="0"/>
              </a:rPr>
              <a:t>ролях, семейной структуре, о реальном образе семьи, о семье и браке. Формирование </a:t>
            </a:r>
          </a:p>
          <a:p>
            <a:pPr algn="just">
              <a:buNone/>
            </a:pPr>
            <a:r>
              <a:rPr lang="ru-RU" sz="1800" dirty="0">
                <a:solidFill>
                  <a:srgbClr val="0000FF"/>
                </a:solidFill>
                <a:latin typeface="Times New Roman" pitchFamily="18" charset="0"/>
                <a:cs typeface="Times New Roman" pitchFamily="18" charset="0"/>
              </a:rPr>
              <a:t>адекватного отношения к созданию семьи.</a:t>
            </a:r>
          </a:p>
          <a:p>
            <a:pPr algn="just">
              <a:buNone/>
            </a:pPr>
            <a:r>
              <a:rPr lang="ru-RU" sz="1800" b="1" u="sng" dirty="0">
                <a:solidFill>
                  <a:srgbClr val="0000FF"/>
                </a:solidFill>
                <a:latin typeface="Times New Roman" pitchFamily="18" charset="0"/>
                <a:cs typeface="Times New Roman" pitchFamily="18" charset="0"/>
              </a:rPr>
              <a:t>Предполагаемый результат,  дети должны знать: </a:t>
            </a:r>
            <a:endParaRPr lang="ru-RU" sz="1800" dirty="0">
              <a:solidFill>
                <a:srgbClr val="0000FF"/>
              </a:solidFill>
              <a:latin typeface="Times New Roman" pitchFamily="18" charset="0"/>
              <a:cs typeface="Times New Roman" pitchFamily="18" charset="0"/>
            </a:endParaRPr>
          </a:p>
          <a:p>
            <a:pPr algn="just">
              <a:buNone/>
            </a:pPr>
            <a:r>
              <a:rPr lang="ru-RU" sz="1800" dirty="0">
                <a:solidFill>
                  <a:srgbClr val="0000FF"/>
                </a:solidFill>
                <a:latin typeface="Times New Roman" pitchFamily="18" charset="0"/>
                <a:cs typeface="Times New Roman" pitchFamily="18" charset="0"/>
              </a:rPr>
              <a:t>1.</a:t>
            </a:r>
            <a:r>
              <a:rPr lang="ru-RU" sz="1800" b="1" i="1" dirty="0">
                <a:solidFill>
                  <a:srgbClr val="0000FF"/>
                </a:solidFill>
                <a:latin typeface="Times New Roman" pitchFamily="18" charset="0"/>
                <a:cs typeface="Times New Roman" pitchFamily="18" charset="0"/>
              </a:rPr>
              <a:t> </a:t>
            </a:r>
            <a:r>
              <a:rPr lang="ru-RU" sz="1800" dirty="0">
                <a:solidFill>
                  <a:srgbClr val="0000FF"/>
                </a:solidFill>
                <a:latin typeface="Times New Roman" pitchFamily="18" charset="0"/>
                <a:cs typeface="Times New Roman" pitchFamily="18" charset="0"/>
              </a:rPr>
              <a:t>Признаки взросления, роли мужчины и женщины в обществе Принципы  создания семьи, особенности взаимодействия членов семьи;</a:t>
            </a:r>
            <a:endParaRPr lang="ru-RU" sz="1800" b="1" i="1" dirty="0">
              <a:solidFill>
                <a:srgbClr val="0000FF"/>
              </a:solidFill>
              <a:latin typeface="Times New Roman" pitchFamily="18" charset="0"/>
              <a:cs typeface="Times New Roman" pitchFamily="18" charset="0"/>
            </a:endParaRPr>
          </a:p>
          <a:p>
            <a:pPr algn="just">
              <a:buNone/>
            </a:pPr>
            <a:r>
              <a:rPr lang="ru-RU" sz="1800" dirty="0">
                <a:solidFill>
                  <a:srgbClr val="0000FF"/>
                </a:solidFill>
                <a:latin typeface="Times New Roman" pitchFamily="18" charset="0"/>
                <a:cs typeface="Times New Roman" pitchFamily="18" charset="0"/>
              </a:rPr>
              <a:t> 2. Представление о родословной, корнях семьи, </a:t>
            </a:r>
            <a:r>
              <a:rPr lang="ru-RU" sz="1800" dirty="0" err="1">
                <a:solidFill>
                  <a:srgbClr val="0000FF"/>
                </a:solidFill>
                <a:latin typeface="Times New Roman" pitchFamily="18" charset="0"/>
                <a:cs typeface="Times New Roman" pitchFamily="18" charset="0"/>
              </a:rPr>
              <a:t>гендерных</a:t>
            </a:r>
            <a:r>
              <a:rPr lang="ru-RU" sz="1800" dirty="0">
                <a:solidFill>
                  <a:srgbClr val="0000FF"/>
                </a:solidFill>
                <a:latin typeface="Times New Roman" pitchFamily="18" charset="0"/>
                <a:cs typeface="Times New Roman" pitchFamily="18" charset="0"/>
              </a:rPr>
              <a:t> ролях.</a:t>
            </a:r>
            <a:endParaRPr lang="ru-RU" sz="1800" b="1" i="1" dirty="0">
              <a:solidFill>
                <a:srgbClr val="0000FF"/>
              </a:solidFill>
              <a:latin typeface="Times New Roman" pitchFamily="18" charset="0"/>
              <a:cs typeface="Times New Roman" pitchFamily="18" charset="0"/>
            </a:endParaRPr>
          </a:p>
          <a:p>
            <a:pPr algn="just">
              <a:buNone/>
            </a:pPr>
            <a:r>
              <a:rPr lang="ru-RU" sz="1800" dirty="0">
                <a:solidFill>
                  <a:srgbClr val="0000FF"/>
                </a:solidFill>
                <a:latin typeface="Times New Roman" pitchFamily="18" charset="0"/>
                <a:cs typeface="Times New Roman" pitchFamily="18" charset="0"/>
              </a:rPr>
              <a:t>3. Разную  степень юридической ответственности в соответствии с Гражданским кодексом РФ.</a:t>
            </a:r>
            <a:endParaRPr lang="ru-RU" sz="1800" b="1" i="1" dirty="0">
              <a:solidFill>
                <a:srgbClr val="0000FF"/>
              </a:solidFill>
              <a:latin typeface="Times New Roman" pitchFamily="18" charset="0"/>
              <a:cs typeface="Times New Roman" pitchFamily="18" charset="0"/>
            </a:endParaRPr>
          </a:p>
          <a:p>
            <a:pPr algn="just">
              <a:buNone/>
            </a:pPr>
            <a:r>
              <a:rPr lang="ru-RU" sz="1800" dirty="0">
                <a:solidFill>
                  <a:srgbClr val="0000FF"/>
                </a:solidFill>
                <a:latin typeface="Times New Roman" pitchFamily="18" charset="0"/>
                <a:cs typeface="Times New Roman" pitchFamily="18" charset="0"/>
              </a:rPr>
              <a:t>2. Знать историю развития института семьи и брака в России; семейный уклад, традиции, обычаи, обряды русской культуры. </a:t>
            </a:r>
            <a:endParaRPr lang="ru-RU" sz="1800" b="1" i="1" dirty="0">
              <a:solidFill>
                <a:srgbClr val="0000FF"/>
              </a:solidFill>
              <a:latin typeface="Times New Roman" pitchFamily="18" charset="0"/>
              <a:cs typeface="Times New Roman" pitchFamily="18" charset="0"/>
            </a:endParaRPr>
          </a:p>
          <a:p>
            <a:pPr algn="just">
              <a:buNone/>
            </a:pPr>
            <a:r>
              <a:rPr lang="ru-RU" sz="1800" b="1" u="sng" dirty="0">
                <a:solidFill>
                  <a:srgbClr val="0000FF"/>
                </a:solidFill>
                <a:latin typeface="Times New Roman" pitchFamily="18" charset="0"/>
                <a:cs typeface="Times New Roman" pitchFamily="18" charset="0"/>
              </a:rPr>
              <a:t> Должны уметь:</a:t>
            </a:r>
            <a:endParaRPr lang="ru-RU" sz="1800" dirty="0">
              <a:solidFill>
                <a:srgbClr val="0000FF"/>
              </a:solidFill>
              <a:latin typeface="Times New Roman" pitchFamily="18" charset="0"/>
              <a:cs typeface="Times New Roman" pitchFamily="18" charset="0"/>
            </a:endParaRPr>
          </a:p>
          <a:p>
            <a:pPr lvl="0" algn="just">
              <a:buNone/>
            </a:pPr>
            <a:r>
              <a:rPr lang="ru-RU" sz="1800" dirty="0">
                <a:solidFill>
                  <a:srgbClr val="0000FF"/>
                </a:solidFill>
                <a:latin typeface="Times New Roman" pitchFamily="18" charset="0"/>
                <a:cs typeface="Times New Roman" pitchFamily="18" charset="0"/>
              </a:rPr>
              <a:t>Выстраивать отношения с противоположным полом;</a:t>
            </a:r>
          </a:p>
          <a:p>
            <a:pPr lvl="0" algn="just">
              <a:buNone/>
            </a:pPr>
            <a:r>
              <a:rPr lang="ru-RU" sz="1800" b="1" i="1" dirty="0">
                <a:solidFill>
                  <a:srgbClr val="0000FF"/>
                </a:solidFill>
                <a:latin typeface="Times New Roman" pitchFamily="18" charset="0"/>
                <a:cs typeface="Times New Roman" pitchFamily="18" charset="0"/>
              </a:rPr>
              <a:t> </a:t>
            </a:r>
            <a:r>
              <a:rPr lang="ru-RU" sz="1800" dirty="0">
                <a:solidFill>
                  <a:srgbClr val="0000FF"/>
                </a:solidFill>
                <a:latin typeface="Times New Roman" pitchFamily="18" charset="0"/>
                <a:cs typeface="Times New Roman" pitchFamily="18" charset="0"/>
              </a:rPr>
              <a:t>Уметь видеть хорошие, светлые стороны своих близких и своей семейной жизни;</a:t>
            </a:r>
          </a:p>
          <a:p>
            <a:pPr lvl="0" algn="just">
              <a:buNone/>
            </a:pPr>
            <a:r>
              <a:rPr lang="ru-RU" sz="1800" dirty="0">
                <a:solidFill>
                  <a:srgbClr val="0000FF"/>
                </a:solidFill>
                <a:latin typeface="Times New Roman" pitchFamily="18" charset="0"/>
                <a:cs typeface="Times New Roman" pitchFamily="18" charset="0"/>
              </a:rPr>
              <a:t>Обеспечивать основные потребности семьи;</a:t>
            </a:r>
          </a:p>
          <a:p>
            <a:pPr lvl="0" algn="just">
              <a:buNone/>
            </a:pPr>
            <a:r>
              <a:rPr lang="ru-RU" sz="1800" dirty="0">
                <a:solidFill>
                  <a:srgbClr val="0000FF"/>
                </a:solidFill>
                <a:latin typeface="Times New Roman" pitchFamily="18" charset="0"/>
                <a:cs typeface="Times New Roman" pitchFamily="18" charset="0"/>
              </a:rPr>
              <a:t>Поддерживать эмоционально положительный климат в семье;</a:t>
            </a:r>
          </a:p>
          <a:p>
            <a:pPr algn="just">
              <a:buNone/>
            </a:pPr>
            <a:r>
              <a:rPr lang="ru-RU" sz="1800" dirty="0">
                <a:solidFill>
                  <a:srgbClr val="0000FF"/>
                </a:solidFill>
                <a:latin typeface="Times New Roman" pitchFamily="18" charset="0"/>
                <a:cs typeface="Times New Roman" pitchFamily="18" charset="0"/>
              </a:rPr>
              <a:t>Адекватно оценивать возможности своей будущей семьи при планировании количества детей.</a:t>
            </a:r>
            <a:endParaRPr lang="ru-RU" sz="1750" dirty="0">
              <a:solidFill>
                <a:srgbClr val="0000FF"/>
              </a:solidFill>
              <a:latin typeface="Times New Roman" pitchFamily="18" charset="0"/>
              <a:cs typeface="Times New Roman" pitchFamily="18" charset="0"/>
            </a:endParaRPr>
          </a:p>
        </p:txBody>
      </p:sp>
    </p:spTree>
  </p:cSld>
  <p:clrMapOvr>
    <a:masterClrMapping/>
  </p:clrMapOvr>
  <p:transition>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a:spLocks noGrp="1"/>
          </p:cNvSpPr>
          <p:nvPr>
            <p:ph idx="1"/>
          </p:nvPr>
        </p:nvSpPr>
        <p:spPr>
          <a:xfrm>
            <a:off x="71406" y="2832127"/>
            <a:ext cx="8929718" cy="1811319"/>
          </a:xfrm>
        </p:spPr>
        <p:txBody>
          <a:bodyPr>
            <a:noAutofit/>
          </a:bodyPr>
          <a:lstStyle/>
          <a:p>
            <a:pPr>
              <a:buNone/>
            </a:pPr>
            <a:endParaRPr lang="ru-RU" sz="1600" b="1" i="1" dirty="0">
              <a:solidFill>
                <a:srgbClr val="0000FF"/>
              </a:solidFill>
              <a:latin typeface="Times New Roman" pitchFamily="18" charset="0"/>
              <a:cs typeface="Times New Roman" pitchFamily="18" charset="0"/>
            </a:endParaRPr>
          </a:p>
          <a:p>
            <a:pPr>
              <a:buNone/>
            </a:pPr>
            <a:endParaRPr lang="ru-RU" sz="1600" b="1" dirty="0">
              <a:solidFill>
                <a:srgbClr val="0000FF"/>
              </a:solidFill>
              <a:latin typeface="Times New Roman" pitchFamily="18" charset="0"/>
              <a:cs typeface="Times New Roman" pitchFamily="18" charset="0"/>
            </a:endParaRPr>
          </a:p>
        </p:txBody>
      </p:sp>
      <p:sp>
        <p:nvSpPr>
          <p:cNvPr id="13" name="Прямоугольник 12"/>
          <p:cNvSpPr/>
          <p:nvPr/>
        </p:nvSpPr>
        <p:spPr>
          <a:xfrm>
            <a:off x="500034" y="1142984"/>
            <a:ext cx="8358246" cy="4801314"/>
          </a:xfrm>
          <a:prstGeom prst="rect">
            <a:avLst/>
          </a:prstGeom>
        </p:spPr>
        <p:txBody>
          <a:bodyPr wrap="square">
            <a:spAutoFit/>
          </a:bodyPr>
          <a:lstStyle/>
          <a:p>
            <a:pPr lvl="0" algn="just" eaLnBrk="0" fontAlgn="base" hangingPunct="0">
              <a:spcBef>
                <a:spcPct val="0"/>
              </a:spcBef>
              <a:spcAft>
                <a:spcPct val="0"/>
              </a:spcAft>
            </a:pPr>
            <a:r>
              <a:rPr lang="ru-RU" dirty="0">
                <a:solidFill>
                  <a:srgbClr val="0000FF"/>
                </a:solidFill>
                <a:latin typeface="Times New Roman" pitchFamily="18" charset="0"/>
                <a:ea typeface="Times New Roman" pitchFamily="18" charset="0"/>
                <a:cs typeface="Times New Roman" pitchFamily="18" charset="0"/>
              </a:rPr>
              <a:t>Знакомство с азами домашней экономики. Создание  объективного представления несовершеннолетних  об особенностях формирования семейного бюджета, стратегии создания успешного финансового бюджета семьи, осознание влияния навыков экономного ведения хозяйства на финансовую стабильность семьи, формирование нравственной позиции в отношении расходования семейных средств. Тренировка в  планировании  бюджета на месяц.</a:t>
            </a:r>
          </a:p>
          <a:p>
            <a:pPr lvl="0" algn="just" eaLnBrk="0" fontAlgn="base" hangingPunct="0">
              <a:spcBef>
                <a:spcPct val="0"/>
              </a:spcBef>
              <a:spcAft>
                <a:spcPct val="0"/>
              </a:spcAft>
            </a:pPr>
            <a:r>
              <a:rPr lang="ru-RU" b="1" u="sng" dirty="0">
                <a:solidFill>
                  <a:srgbClr val="0000FF"/>
                </a:solidFill>
                <a:latin typeface="Times New Roman" pitchFamily="18" charset="0"/>
                <a:ea typeface="Times New Roman" pitchFamily="18" charset="0"/>
                <a:cs typeface="Times New Roman" pitchFamily="18" charset="0"/>
              </a:rPr>
              <a:t>Предполагаемый результат,  дети  должны знать: </a:t>
            </a:r>
            <a:endParaRPr lang="ru-RU" dirty="0">
              <a:solidFill>
                <a:srgbClr val="0000FF"/>
              </a:solidFill>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Times New Roman" pitchFamily="18" charset="0"/>
                <a:cs typeface="Times New Roman" pitchFamily="18" charset="0"/>
              </a:rPr>
              <a:t>1.  Основные статьи расходов в семье.</a:t>
            </a:r>
          </a:p>
          <a:p>
            <a:pPr lvl="0" algn="just" eaLnBrk="0" fontAlgn="base" hangingPunct="0">
              <a:spcBef>
                <a:spcPct val="0"/>
              </a:spcBef>
              <a:spcAft>
                <a:spcPct val="0"/>
              </a:spcAft>
            </a:pPr>
            <a:r>
              <a:rPr lang="ru-RU" dirty="0">
                <a:solidFill>
                  <a:srgbClr val="0000FF"/>
                </a:solidFill>
                <a:latin typeface="Times New Roman" pitchFamily="18" charset="0"/>
                <a:ea typeface="Times New Roman" pitchFamily="18" charset="0"/>
                <a:cs typeface="Times New Roman" pitchFamily="18" charset="0"/>
              </a:rPr>
              <a:t>2. Способы повышения    материального положения семьи.</a:t>
            </a:r>
            <a:br>
              <a:rPr lang="ru-RU" dirty="0">
                <a:solidFill>
                  <a:srgbClr val="0000FF"/>
                </a:solidFill>
                <a:latin typeface="Times New Roman" pitchFamily="18" charset="0"/>
                <a:ea typeface="Times New Roman" pitchFamily="18" charset="0"/>
                <a:cs typeface="Times New Roman" pitchFamily="18" charset="0"/>
              </a:rPr>
            </a:br>
            <a:r>
              <a:rPr lang="ru-RU" dirty="0">
                <a:solidFill>
                  <a:srgbClr val="0000FF"/>
                </a:solidFill>
                <a:latin typeface="Times New Roman" pitchFamily="18" charset="0"/>
                <a:ea typeface="Times New Roman" pitchFamily="18" charset="0"/>
                <a:cs typeface="Times New Roman" pitchFamily="18" charset="0"/>
              </a:rPr>
              <a:t>3.  Основы  экономики.</a:t>
            </a:r>
          </a:p>
          <a:p>
            <a:pPr lvl="0" algn="just" eaLnBrk="0" fontAlgn="base" hangingPunct="0">
              <a:spcBef>
                <a:spcPct val="0"/>
              </a:spcBef>
              <a:spcAft>
                <a:spcPct val="0"/>
              </a:spcAft>
            </a:pPr>
            <a:r>
              <a:rPr lang="ru-RU" b="1" u="sng" dirty="0">
                <a:solidFill>
                  <a:srgbClr val="0000FF"/>
                </a:solidFill>
                <a:latin typeface="Times New Roman" pitchFamily="18" charset="0"/>
                <a:ea typeface="Times New Roman" pitchFamily="18" charset="0"/>
                <a:cs typeface="Times New Roman" pitchFamily="18" charset="0"/>
              </a:rPr>
              <a:t>Ребята  должны уметь:</a:t>
            </a:r>
            <a:endParaRPr lang="ru-RU" dirty="0">
              <a:solidFill>
                <a:srgbClr val="0000FF"/>
              </a:solidFill>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dirty="0">
                <a:solidFill>
                  <a:srgbClr val="0000FF"/>
                </a:solidFill>
                <a:latin typeface="Times New Roman" pitchFamily="18" charset="0"/>
                <a:ea typeface="Times New Roman" pitchFamily="18" charset="0"/>
                <a:cs typeface="Times New Roman" pitchFamily="18" charset="0"/>
              </a:rPr>
              <a:t>1. Формировать личный бюджет (планировать расходы на день, две недели);</a:t>
            </a:r>
          </a:p>
          <a:p>
            <a:pPr lvl="0" algn="just" eaLnBrk="0" fontAlgn="base" hangingPunct="0">
              <a:spcBef>
                <a:spcPct val="0"/>
              </a:spcBef>
              <a:spcAft>
                <a:spcPct val="0"/>
              </a:spcAft>
            </a:pPr>
            <a:r>
              <a:rPr lang="ru-RU" dirty="0">
                <a:solidFill>
                  <a:srgbClr val="0000FF"/>
                </a:solidFill>
                <a:latin typeface="Times New Roman" pitchFamily="18" charset="0"/>
                <a:ea typeface="Times New Roman" pitchFamily="18" charset="0"/>
                <a:cs typeface="Times New Roman" pitchFamily="18" charset="0"/>
              </a:rPr>
              <a:t>2. Оплачивать счета в различных организациях разными способами;</a:t>
            </a:r>
          </a:p>
          <a:p>
            <a:pPr lvl="0" algn="just" eaLnBrk="0" fontAlgn="base" hangingPunct="0">
              <a:spcBef>
                <a:spcPct val="0"/>
              </a:spcBef>
              <a:spcAft>
                <a:spcPct val="0"/>
              </a:spcAft>
            </a:pPr>
            <a:r>
              <a:rPr lang="ru-RU" dirty="0">
                <a:solidFill>
                  <a:srgbClr val="0000FF"/>
                </a:solidFill>
                <a:latin typeface="Times New Roman" pitchFamily="18" charset="0"/>
                <a:ea typeface="Times New Roman" pitchFamily="18" charset="0"/>
                <a:cs typeface="Times New Roman" pitchFamily="18" charset="0"/>
              </a:rPr>
              <a:t>3. Обращаться в Пенсионный фонд по выплате пенсий, отдел судебных приставов по исполнению решения судов по выплате алиментных обязательств, в центры социального обслуживания населения.</a:t>
            </a:r>
          </a:p>
          <a:p>
            <a:pPr lvl="0" algn="just" eaLnBrk="0" fontAlgn="base" hangingPunct="0">
              <a:spcBef>
                <a:spcPct val="0"/>
              </a:spcBef>
              <a:spcAft>
                <a:spcPct val="0"/>
              </a:spcAft>
            </a:pPr>
            <a:r>
              <a:rPr lang="ru-RU" dirty="0">
                <a:solidFill>
                  <a:srgbClr val="0000FF"/>
                </a:solidFill>
                <a:latin typeface="Times New Roman" pitchFamily="18" charset="0"/>
                <a:ea typeface="Times New Roman" pitchFamily="18" charset="0"/>
                <a:cs typeface="Times New Roman" pitchFamily="18" charset="0"/>
              </a:rPr>
              <a:t>      4. Грамотно расставлять приоритеты покупок.</a:t>
            </a:r>
            <a:endParaRPr lang="ru-RU" dirty="0">
              <a:solidFill>
                <a:srgbClr val="0000FF"/>
              </a:solidFill>
              <a:latin typeface="Times New Roman" pitchFamily="18" charset="0"/>
              <a:cs typeface="Times New Roman" pitchFamily="18" charset="0"/>
            </a:endParaRPr>
          </a:p>
        </p:txBody>
      </p:sp>
      <p:sp>
        <p:nvSpPr>
          <p:cNvPr id="14" name="Прямоугольник 13"/>
          <p:cNvSpPr/>
          <p:nvPr/>
        </p:nvSpPr>
        <p:spPr>
          <a:xfrm>
            <a:off x="3101276" y="571480"/>
            <a:ext cx="4113929" cy="461665"/>
          </a:xfrm>
          <a:prstGeom prst="rect">
            <a:avLst/>
          </a:prstGeom>
        </p:spPr>
        <p:txBody>
          <a:bodyPr wrap="square">
            <a:spAutoFit/>
          </a:bodyPr>
          <a:lstStyle/>
          <a:p>
            <a:pPr lvl="0" algn="just" fontAlgn="base">
              <a:spcBef>
                <a:spcPct val="0"/>
              </a:spcBef>
              <a:spcAft>
                <a:spcPct val="0"/>
              </a:spcAft>
            </a:pPr>
            <a:r>
              <a:rPr lang="ru-RU" sz="2400" b="1" dirty="0">
                <a:solidFill>
                  <a:srgbClr val="0000FF"/>
                </a:solidFill>
                <a:latin typeface="Times New Roman" pitchFamily="18" charset="0"/>
                <a:ea typeface="Times New Roman" pitchFamily="18" charset="0"/>
                <a:cs typeface="Times New Roman" pitchFamily="18" charset="0"/>
              </a:rPr>
              <a:t>«Полезная  экономика»</a:t>
            </a:r>
            <a:r>
              <a:rPr lang="ru-RU" sz="2400" dirty="0">
                <a:solidFill>
                  <a:srgbClr val="0000FF"/>
                </a:solidFill>
                <a:latin typeface="Times New Roman" pitchFamily="18" charset="0"/>
                <a:ea typeface="Times New Roman" pitchFamily="18" charset="0"/>
                <a:cs typeface="Times New Roman" pitchFamily="18" charset="0"/>
              </a:rPr>
              <a:t> </a:t>
            </a:r>
          </a:p>
        </p:txBody>
      </p:sp>
    </p:spTree>
  </p:cSld>
  <p:clrMapOvr>
    <a:masterClrMapping/>
  </p:clrMapOvr>
  <p:transition>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a:spLocks noGrp="1"/>
          </p:cNvSpPr>
          <p:nvPr>
            <p:ph idx="1"/>
          </p:nvPr>
        </p:nvSpPr>
        <p:spPr>
          <a:xfrm>
            <a:off x="571472" y="1071546"/>
            <a:ext cx="8229600" cy="4525963"/>
          </a:xfrm>
        </p:spPr>
        <p:txBody>
          <a:bodyPr>
            <a:noAutofit/>
          </a:bodyPr>
          <a:lstStyle/>
          <a:p>
            <a:endParaRPr lang="ru-RU" sz="1800" b="1" dirty="0">
              <a:solidFill>
                <a:srgbClr val="0000FF"/>
              </a:solidFill>
              <a:effectLst>
                <a:glow rad="101600">
                  <a:schemeClr val="bg1">
                    <a:alpha val="60000"/>
                  </a:schemeClr>
                </a:glow>
                <a:outerShdw blurRad="38100" dist="38100" dir="2700000" algn="tl">
                  <a:srgbClr val="000000">
                    <a:alpha val="43137"/>
                  </a:srgbClr>
                </a:outerShdw>
              </a:effectLst>
              <a:latin typeface="Times New Roman" pitchFamily="18" charset="0"/>
              <a:cs typeface="Times New Roman" pitchFamily="18" charset="0"/>
            </a:endParaRPr>
          </a:p>
          <a:p>
            <a:pPr marL="0" lvl="0" indent="0" fontAlgn="base">
              <a:spcBef>
                <a:spcPct val="0"/>
              </a:spcBef>
              <a:spcAft>
                <a:spcPct val="0"/>
              </a:spcAft>
              <a:buNone/>
            </a:pPr>
            <a:r>
              <a:rPr lang="ru-RU" sz="1800" dirty="0">
                <a:solidFill>
                  <a:srgbClr val="0000FF"/>
                </a:solidFill>
                <a:latin typeface="Times New Roman" pitchFamily="18" charset="0"/>
                <a:ea typeface="Calibri" pitchFamily="34" charset="0"/>
                <a:cs typeface="Times New Roman" pitchFamily="18" charset="0"/>
              </a:rPr>
              <a:t>Основная задача </a:t>
            </a:r>
            <a:r>
              <a:rPr lang="ru-RU" sz="1800" dirty="0">
                <a:solidFill>
                  <a:srgbClr val="0000FF"/>
                </a:solidFill>
                <a:ea typeface="Calibri" pitchFamily="34" charset="0"/>
                <a:cs typeface="Times New Roman" pitchFamily="18" charset="0"/>
              </a:rPr>
              <a:t>–</a:t>
            </a:r>
            <a:r>
              <a:rPr lang="ru-RU" sz="1800" dirty="0">
                <a:solidFill>
                  <a:srgbClr val="0000FF"/>
                </a:solidFill>
                <a:latin typeface="Times New Roman" pitchFamily="18" charset="0"/>
                <a:ea typeface="Calibri" pitchFamily="34" charset="0"/>
                <a:cs typeface="Times New Roman" pitchFamily="18" charset="0"/>
              </a:rPr>
              <a:t> закрепление  практических умений ведения домашнего и сельского  хозяйства,   умение конструктивно взаимодействовать,  делиться  и перенимать опыт. Воспитывать бережливость, аккуратность в  обращении с вещами.  Учить планированию организации своей жизнедеятельности (день, неделя).</a:t>
            </a:r>
            <a:endParaRPr lang="ru-RU" sz="800" dirty="0">
              <a:solidFill>
                <a:srgbClr val="0000FF"/>
              </a:solidFill>
              <a:latin typeface="Arial" pitchFamily="34" charset="0"/>
              <a:cs typeface="Arial" pitchFamily="34" charset="0"/>
            </a:endParaRPr>
          </a:p>
          <a:p>
            <a:pPr marL="0" lvl="0" indent="0" eaLnBrk="0" fontAlgn="base" hangingPunct="0">
              <a:spcBef>
                <a:spcPct val="0"/>
              </a:spcBef>
              <a:spcAft>
                <a:spcPct val="0"/>
              </a:spcAft>
              <a:buNone/>
            </a:pPr>
            <a:r>
              <a:rPr lang="ru-RU" sz="1800" b="1" u="sng" dirty="0">
                <a:solidFill>
                  <a:srgbClr val="0000FF"/>
                </a:solidFill>
                <a:latin typeface="Times New Roman" pitchFamily="18" charset="0"/>
                <a:ea typeface="Calibri" pitchFamily="34" charset="0"/>
                <a:cs typeface="Times New Roman" pitchFamily="18" charset="0"/>
              </a:rPr>
              <a:t>Предполагаемый результат, дети  должны знать: </a:t>
            </a:r>
            <a:endParaRPr lang="ru-RU" sz="800" dirty="0">
              <a:solidFill>
                <a:srgbClr val="0000FF"/>
              </a:solidFill>
              <a:latin typeface="Arial" pitchFamily="34" charset="0"/>
              <a:cs typeface="Arial" pitchFamily="34" charset="0"/>
            </a:endParaRPr>
          </a:p>
          <a:p>
            <a:pPr marL="0" lvl="0" indent="0" eaLnBrk="0" fontAlgn="base" hangingPunct="0">
              <a:spcBef>
                <a:spcPct val="0"/>
              </a:spcBef>
              <a:spcAft>
                <a:spcPct val="0"/>
              </a:spcAft>
              <a:buNone/>
            </a:pPr>
            <a:r>
              <a:rPr lang="ru-RU" sz="1800" dirty="0">
                <a:solidFill>
                  <a:srgbClr val="0000FF"/>
                </a:solidFill>
                <a:latin typeface="Times New Roman" pitchFamily="18" charset="0"/>
                <a:ea typeface="Calibri" pitchFamily="34" charset="0"/>
                <a:cs typeface="Times New Roman" pitchFamily="18" charset="0"/>
              </a:rPr>
              <a:t>1.  Принципы  ведения  домашнего хозяйства.</a:t>
            </a:r>
            <a:endParaRPr lang="ru-RU" sz="800" dirty="0">
              <a:solidFill>
                <a:srgbClr val="0000FF"/>
              </a:solidFill>
              <a:latin typeface="Arial" pitchFamily="34" charset="0"/>
              <a:cs typeface="Arial" pitchFamily="34" charset="0"/>
            </a:endParaRPr>
          </a:p>
          <a:p>
            <a:pPr marL="0" lvl="0" indent="0" eaLnBrk="0" fontAlgn="base" hangingPunct="0">
              <a:spcBef>
                <a:spcPct val="0"/>
              </a:spcBef>
              <a:spcAft>
                <a:spcPct val="0"/>
              </a:spcAft>
              <a:buNone/>
            </a:pPr>
            <a:r>
              <a:rPr lang="ru-RU" sz="1800" dirty="0">
                <a:solidFill>
                  <a:srgbClr val="0000FF"/>
                </a:solidFill>
                <a:latin typeface="Times New Roman" pitchFamily="18" charset="0"/>
                <a:ea typeface="Calibri" pitchFamily="34" charset="0"/>
                <a:cs typeface="Times New Roman" pitchFamily="18" charset="0"/>
              </a:rPr>
              <a:t>2.  Порядок и    поддержание жилья в    надлежащем виде.</a:t>
            </a:r>
            <a:endParaRPr lang="ru-RU" sz="800" dirty="0">
              <a:solidFill>
                <a:srgbClr val="0000FF"/>
              </a:solidFill>
              <a:latin typeface="Arial" pitchFamily="34" charset="0"/>
              <a:cs typeface="Arial" pitchFamily="34" charset="0"/>
            </a:endParaRPr>
          </a:p>
          <a:p>
            <a:pPr marL="0" lvl="0" indent="0" eaLnBrk="0" fontAlgn="base" hangingPunct="0">
              <a:spcBef>
                <a:spcPct val="0"/>
              </a:spcBef>
              <a:spcAft>
                <a:spcPct val="0"/>
              </a:spcAft>
              <a:buNone/>
            </a:pPr>
            <a:r>
              <a:rPr lang="ru-RU" sz="1800" dirty="0">
                <a:solidFill>
                  <a:srgbClr val="0000FF"/>
                </a:solidFill>
                <a:latin typeface="Times New Roman" pitchFamily="18" charset="0"/>
                <a:ea typeface="Calibri" pitchFamily="34" charset="0"/>
                <a:cs typeface="Times New Roman" pitchFamily="18" charset="0"/>
              </a:rPr>
              <a:t>3. Необходимость выполнения сезонных работ  в жилище и на приусадебном участке   для создания комфортных условий  проживания.</a:t>
            </a:r>
            <a:endParaRPr lang="ru-RU" sz="800" dirty="0">
              <a:solidFill>
                <a:srgbClr val="0000FF"/>
              </a:solidFill>
              <a:latin typeface="Arial" pitchFamily="34" charset="0"/>
              <a:cs typeface="Arial" pitchFamily="34" charset="0"/>
            </a:endParaRPr>
          </a:p>
          <a:p>
            <a:pPr marL="0" lvl="0" indent="0" eaLnBrk="0" fontAlgn="base" hangingPunct="0">
              <a:spcBef>
                <a:spcPct val="0"/>
              </a:spcBef>
              <a:spcAft>
                <a:spcPct val="0"/>
              </a:spcAft>
              <a:buNone/>
            </a:pPr>
            <a:r>
              <a:rPr lang="ru-RU" sz="1800" b="1" u="sng" dirty="0">
                <a:solidFill>
                  <a:srgbClr val="0000FF"/>
                </a:solidFill>
                <a:latin typeface="Times New Roman" pitchFamily="18" charset="0"/>
                <a:ea typeface="Calibri" pitchFamily="34" charset="0"/>
                <a:cs typeface="Times New Roman" pitchFamily="18" charset="0"/>
              </a:rPr>
              <a:t>Должны уметь:</a:t>
            </a:r>
            <a:endParaRPr lang="ru-RU" sz="800" dirty="0">
              <a:solidFill>
                <a:srgbClr val="0000FF"/>
              </a:solidFill>
              <a:latin typeface="Arial" pitchFamily="34" charset="0"/>
              <a:cs typeface="Arial" pitchFamily="34" charset="0"/>
            </a:endParaRPr>
          </a:p>
          <a:p>
            <a:pPr marL="0" lvl="0" indent="0" eaLnBrk="0" fontAlgn="base" hangingPunct="0">
              <a:spcBef>
                <a:spcPct val="0"/>
              </a:spcBef>
              <a:spcAft>
                <a:spcPct val="0"/>
              </a:spcAft>
              <a:buNone/>
            </a:pPr>
            <a:r>
              <a:rPr lang="ru-RU" sz="1800" dirty="0">
                <a:solidFill>
                  <a:srgbClr val="0000FF"/>
                </a:solidFill>
                <a:latin typeface="Times New Roman" pitchFamily="18" charset="0"/>
                <a:ea typeface="Calibri" pitchFamily="34" charset="0"/>
                <a:cs typeface="Times New Roman" pitchFamily="18" charset="0"/>
              </a:rPr>
              <a:t>1.</a:t>
            </a:r>
            <a:r>
              <a:rPr lang="ru-RU" sz="1800" dirty="0">
                <a:solidFill>
                  <a:srgbClr val="0000FF"/>
                </a:solidFill>
                <a:ea typeface="Calibri" pitchFamily="34" charset="0"/>
                <a:cs typeface="Times New Roman" pitchFamily="18" charset="0"/>
              </a:rPr>
              <a:t> </a:t>
            </a:r>
            <a:r>
              <a:rPr lang="ru-RU" sz="1800" dirty="0">
                <a:solidFill>
                  <a:srgbClr val="0000FF"/>
                </a:solidFill>
                <a:latin typeface="Times New Roman" pitchFamily="18" charset="0"/>
                <a:ea typeface="Calibri" pitchFamily="34" charset="0"/>
                <a:cs typeface="Times New Roman" pitchFamily="18" charset="0"/>
              </a:rPr>
              <a:t> Обеспечивать   свои    основные потребности.</a:t>
            </a:r>
            <a:endParaRPr lang="ru-RU" sz="800" dirty="0">
              <a:solidFill>
                <a:srgbClr val="0000FF"/>
              </a:solidFill>
              <a:latin typeface="Arial" pitchFamily="34" charset="0"/>
              <a:cs typeface="Arial" pitchFamily="34" charset="0"/>
            </a:endParaRPr>
          </a:p>
          <a:p>
            <a:pPr marL="0" lvl="0" indent="0" eaLnBrk="0" fontAlgn="base" hangingPunct="0">
              <a:spcBef>
                <a:spcPct val="0"/>
              </a:spcBef>
              <a:spcAft>
                <a:spcPct val="0"/>
              </a:spcAft>
              <a:buNone/>
            </a:pPr>
            <a:r>
              <a:rPr lang="ru-RU" sz="1800" dirty="0">
                <a:solidFill>
                  <a:srgbClr val="0000FF"/>
                </a:solidFill>
                <a:latin typeface="Times New Roman" pitchFamily="18" charset="0"/>
                <a:ea typeface="Calibri" pitchFamily="34" charset="0"/>
                <a:cs typeface="Times New Roman" pitchFamily="18" charset="0"/>
              </a:rPr>
              <a:t> 2. Уметь самостоятельно выполнять и планировать основные  дела по ведению домашнего хозяйства. </a:t>
            </a:r>
            <a:endParaRPr lang="ru-RU" sz="800" dirty="0">
              <a:solidFill>
                <a:srgbClr val="0000FF"/>
              </a:solidFill>
              <a:latin typeface="Arial" pitchFamily="34" charset="0"/>
              <a:cs typeface="Arial" pitchFamily="34" charset="0"/>
            </a:endParaRPr>
          </a:p>
          <a:p>
            <a:pPr marL="0" lvl="0" indent="0" eaLnBrk="0" fontAlgn="base" hangingPunct="0">
              <a:spcBef>
                <a:spcPct val="0"/>
              </a:spcBef>
              <a:spcAft>
                <a:spcPct val="0"/>
              </a:spcAft>
              <a:buNone/>
            </a:pPr>
            <a:r>
              <a:rPr lang="ru-RU" sz="1800" dirty="0">
                <a:solidFill>
                  <a:srgbClr val="0000FF"/>
                </a:solidFill>
                <a:latin typeface="Times New Roman" pitchFamily="18" charset="0"/>
                <a:ea typeface="Calibri" pitchFamily="34" charset="0"/>
                <a:cs typeface="Times New Roman" pitchFamily="18" charset="0"/>
              </a:rPr>
              <a:t> 3.  Владеть  основными навыками  сельскохозяйственной деятельности</a:t>
            </a:r>
            <a:endParaRPr lang="ru-RU" sz="2400" dirty="0">
              <a:solidFill>
                <a:srgbClr val="0000FF"/>
              </a:solidFill>
              <a:latin typeface="Arial" pitchFamily="34" charset="0"/>
              <a:cs typeface="Arial" pitchFamily="34" charset="0"/>
            </a:endParaRPr>
          </a:p>
          <a:p>
            <a:endParaRPr lang="ru-RU" sz="1800" dirty="0">
              <a:solidFill>
                <a:srgbClr val="0000FF"/>
              </a:solidFill>
            </a:endParaRPr>
          </a:p>
        </p:txBody>
      </p:sp>
      <p:sp>
        <p:nvSpPr>
          <p:cNvPr id="6" name="Прямоугольник 5"/>
          <p:cNvSpPr/>
          <p:nvPr/>
        </p:nvSpPr>
        <p:spPr>
          <a:xfrm>
            <a:off x="2424584" y="785794"/>
            <a:ext cx="4862059" cy="400110"/>
          </a:xfrm>
          <a:prstGeom prst="rect">
            <a:avLst/>
          </a:prstGeom>
        </p:spPr>
        <p:txBody>
          <a:bodyPr wrap="square">
            <a:spAutoFit/>
          </a:bodyPr>
          <a:lstStyle/>
          <a:p>
            <a:pPr lvl="0" fontAlgn="base">
              <a:spcBef>
                <a:spcPct val="0"/>
              </a:spcBef>
              <a:spcAft>
                <a:spcPct val="0"/>
              </a:spcAft>
            </a:pPr>
            <a:r>
              <a:rPr lang="ru-RU" sz="2000" b="1" dirty="0">
                <a:solidFill>
                  <a:srgbClr val="0000FF"/>
                </a:solidFill>
                <a:ea typeface="Calibri" pitchFamily="34" charset="0"/>
                <a:cs typeface="Times New Roman" pitchFamily="18" charset="0"/>
              </a:rPr>
              <a:t>«</a:t>
            </a:r>
            <a:r>
              <a:rPr lang="ru-RU" sz="2000" b="1" dirty="0">
                <a:solidFill>
                  <a:srgbClr val="0000FF"/>
                </a:solidFill>
                <a:latin typeface="Times New Roman" pitchFamily="18" charset="0"/>
                <a:ea typeface="Calibri" pitchFamily="34" charset="0"/>
                <a:cs typeface="Times New Roman" pitchFamily="18" charset="0"/>
              </a:rPr>
              <a:t>Социально </a:t>
            </a:r>
            <a:r>
              <a:rPr lang="ru-RU" sz="2000" b="1" dirty="0">
                <a:solidFill>
                  <a:srgbClr val="0000FF"/>
                </a:solidFill>
                <a:ea typeface="Calibri" pitchFamily="34" charset="0"/>
                <a:cs typeface="Times New Roman" pitchFamily="18" charset="0"/>
              </a:rPr>
              <a:t>–</a:t>
            </a:r>
            <a:r>
              <a:rPr lang="ru-RU" sz="2000" b="1" dirty="0">
                <a:solidFill>
                  <a:srgbClr val="0000FF"/>
                </a:solidFill>
                <a:latin typeface="Times New Roman" pitchFamily="18" charset="0"/>
                <a:ea typeface="Calibri" pitchFamily="34" charset="0"/>
                <a:cs typeface="Times New Roman" pitchFamily="18" charset="0"/>
              </a:rPr>
              <a:t> бытовая ориентировка</a:t>
            </a:r>
            <a:r>
              <a:rPr lang="ru-RU" sz="2000" b="1" dirty="0">
                <a:solidFill>
                  <a:srgbClr val="0000FF"/>
                </a:solidFill>
                <a:ea typeface="Calibri" pitchFamily="34" charset="0"/>
                <a:cs typeface="Times New Roman" pitchFamily="18" charset="0"/>
              </a:rPr>
              <a:t>»</a:t>
            </a:r>
            <a:r>
              <a:rPr lang="ru-RU" sz="2000" b="1" dirty="0">
                <a:solidFill>
                  <a:srgbClr val="0000FF"/>
                </a:solidFill>
                <a:latin typeface="Times New Roman" pitchFamily="18" charset="0"/>
                <a:ea typeface="Calibri" pitchFamily="34" charset="0"/>
                <a:cs typeface="Times New Roman" pitchFamily="18" charset="0"/>
              </a:rPr>
              <a:t>.</a:t>
            </a:r>
            <a:endParaRPr lang="ru-RU" sz="2000" dirty="0">
              <a:solidFill>
                <a:srgbClr val="0000FF"/>
              </a:solidFill>
              <a:latin typeface="Arial" pitchFamily="34" charset="0"/>
              <a:cs typeface="Arial" pitchFamily="34" charset="0"/>
            </a:endParaRPr>
          </a:p>
        </p:txBody>
      </p:sp>
    </p:spTree>
  </p:cSld>
  <p:clrMapOvr>
    <a:masterClrMapping/>
  </p:clrMapOvr>
  <p:transition>
    <p:pull/>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TotalTime>
  <Words>1385</Words>
  <Application>Microsoft Office PowerPoint</Application>
  <PresentationFormat>Экран (4:3)</PresentationFormat>
  <Paragraphs>121</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Times New Roman</vt:lpstr>
      <vt:lpstr>Тема Office</vt:lpstr>
      <vt:lpstr>Презентация PowerPoint</vt:lpstr>
      <vt:lpstr>Презентация PowerPoint</vt:lpstr>
      <vt:lpstr>Презентация PowerPoint</vt:lpstr>
      <vt:lpstr>Готовность к самостоятельной жизни и деятельности  несовершеннолетних  включает совокупность следующих элементов: </vt:lpstr>
      <vt:lpstr>Направления на которые необходимо  обратить внимание при формировании  жизненно важных компетенций:</vt:lpstr>
      <vt:lpstr>«Коммуникативные навыки»</vt:lpstr>
      <vt:lpstr>Презентация PowerPoint</vt:lpstr>
      <vt:lpstr>Презентация PowerPoint</vt:lpstr>
      <vt:lpstr>Презентация PowerPoint</vt:lpstr>
      <vt:lpstr>«Здоровье».</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129</cp:revision>
  <cp:lastPrinted>2021-02-26T01:56:35Z</cp:lastPrinted>
  <dcterms:created xsi:type="dcterms:W3CDTF">2021-02-11T06:18:23Z</dcterms:created>
  <dcterms:modified xsi:type="dcterms:W3CDTF">2022-10-14T02:50:00Z</dcterms:modified>
</cp:coreProperties>
</file>